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97" r:id="rId7"/>
    <p:sldId id="276" r:id="rId8"/>
    <p:sldId id="269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93" r:id="rId18"/>
    <p:sldId id="294" r:id="rId19"/>
    <p:sldId id="295" r:id="rId20"/>
    <p:sldId id="287" r:id="rId21"/>
    <p:sldId id="296" r:id="rId22"/>
    <p:sldId id="288" r:id="rId23"/>
    <p:sldId id="285" r:id="rId24"/>
    <p:sldId id="286" r:id="rId25"/>
  </p:sldIdLst>
  <p:sldSz cx="12192000" cy="6858000"/>
  <p:notesSz cx="6858000" cy="9144000"/>
  <p:embeddedFontLst>
    <p:embeddedFont>
      <p:font typeface="HY강B" panose="02030600000101010101" pitchFamily="18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FF7"/>
    <a:srgbClr val="D2DEEF"/>
    <a:srgbClr val="8497B0"/>
    <a:srgbClr val="0070C0"/>
    <a:srgbClr val="FF0909"/>
    <a:srgbClr val="F8BB62"/>
    <a:srgbClr val="6AC3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69" autoAdjust="0"/>
    <p:restoredTop sz="94660"/>
  </p:normalViewPr>
  <p:slideViewPr>
    <p:cSldViewPr snapToGrid="0">
      <p:cViewPr varScale="1">
        <p:scale>
          <a:sx n="85" d="100"/>
          <a:sy n="85" d="100"/>
        </p:scale>
        <p:origin x="44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1. 가구를 구입하거나 재배치를 해보신 경험이 있습니까?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있다</c:v>
                </c:pt>
                <c:pt idx="1">
                  <c:v>없다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41</c:v>
                </c:pt>
                <c:pt idx="1">
                  <c:v>18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zero"/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2. 가구를 구입하거나 재배치 할 때 크기를 정확히 알지 못하여 불편함을 느끼신 적이 있습니까?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있다</c:v>
                </c:pt>
                <c:pt idx="1">
                  <c:v>없다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37</c:v>
                </c:pt>
                <c:pt idx="1">
                  <c:v>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zero"/>
    <c:showDLblsOverMax val="0"/>
  </c:chart>
  <c:spPr>
    <a:noFill/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eg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6045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23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47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4754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479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409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4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4412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0683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354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923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7527D-D1DA-4749-A768-38EC746DA8F7}" type="datetimeFigureOut">
              <a:rPr lang="ko-KR" altLang="en-US" smtClean="0"/>
              <a:pPr/>
              <a:t>2016-12-18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65215-F671-431D-A728-21DDF6940A3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98513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422539" y="2138019"/>
            <a:ext cx="4936436" cy="4919866"/>
            <a:chOff x="7666379" y="2087219"/>
            <a:chExt cx="4936436" cy="4919866"/>
          </a:xfrm>
        </p:grpSpPr>
        <p:sp>
          <p:nvSpPr>
            <p:cNvPr id="8" name="직사각형 7"/>
            <p:cNvSpPr/>
            <p:nvPr/>
          </p:nvSpPr>
          <p:spPr>
            <a:xfrm>
              <a:off x="9074425" y="4880113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9780103" y="4174435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8368747" y="5585791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0485781" y="4880113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9780103" y="5585791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9074425" y="6291469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0485781" y="628153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1191459" y="5595729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1191459" y="4174435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7666379" y="628153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11191459" y="2777988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0485781" y="349360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11897137" y="3476212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11897137" y="2087219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11897137" y="4870175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11883993" y="63014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31" name="직선 연결선 30"/>
          <p:cNvCxnSpPr/>
          <p:nvPr/>
        </p:nvCxnSpPr>
        <p:spPr>
          <a:xfrm>
            <a:off x="1214779" y="1727200"/>
            <a:ext cx="6207760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300480" y="962417"/>
            <a:ext cx="49072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종합설계기획</a:t>
            </a:r>
            <a:endParaRPr lang="ko-KR" altLang="en-US" sz="36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300480" y="1907209"/>
            <a:ext cx="5242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증강현실을 이용한 가구배치 시스템</a:t>
            </a:r>
            <a:endParaRPr lang="ko-KR" altLang="en-US" sz="24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334494" y="4930913"/>
            <a:ext cx="58826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2010152003 </a:t>
            </a:r>
            <a:r>
              <a:rPr lang="ko-KR" altLang="en-US" sz="24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김민수</a:t>
            </a:r>
            <a:endParaRPr lang="en-US" altLang="ko-KR" sz="2400" b="1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sz="24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2011151033  </a:t>
            </a:r>
            <a:r>
              <a:rPr lang="ko-KR" altLang="en-US" sz="24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정지훈</a:t>
            </a:r>
            <a:endParaRPr lang="en-US" altLang="ko-KR" sz="2400" b="1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sz="24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2012151030  </a:t>
            </a:r>
            <a:r>
              <a:rPr lang="ko-KR" altLang="en-US" sz="24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오장원</a:t>
            </a:r>
            <a:endParaRPr lang="ko-KR" altLang="en-US" sz="24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1026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830585" y="1028662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/>
          <p:cNvSpPr txBox="1"/>
          <p:nvPr/>
        </p:nvSpPr>
        <p:spPr>
          <a:xfrm>
            <a:off x="1300480" y="2307319"/>
            <a:ext cx="5242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2">
                    <a:lumMod val="5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Furniture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Layout System u</a:t>
            </a:r>
            <a:r>
              <a:rPr lang="en-US" altLang="ko-KR" dirty="0" smtClean="0">
                <a:solidFill>
                  <a:schemeClr val="bg2">
                    <a:lumMod val="5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sing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Augmented Reality</a:t>
            </a:r>
            <a:endParaRPr lang="ko-KR" altLang="en-US" b="1" dirty="0">
              <a:solidFill>
                <a:schemeClr val="bg2">
                  <a:lumMod val="5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089400" y="1130423"/>
            <a:ext cx="4907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 smtClean="0">
                <a:solidFill>
                  <a:schemeClr val="tx1">
                    <a:lumMod val="75000"/>
                    <a:lumOff val="25000"/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Burniture</a:t>
            </a:r>
            <a:endParaRPr lang="ko-KR" altLang="en-US" sz="2400" b="1" dirty="0">
              <a:solidFill>
                <a:schemeClr val="tx1">
                  <a:lumMod val="75000"/>
                  <a:lumOff val="25000"/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3700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개발 환경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그룹 8"/>
          <p:cNvGrpSpPr/>
          <p:nvPr/>
        </p:nvGrpSpPr>
        <p:grpSpPr>
          <a:xfrm>
            <a:off x="1298273" y="2286968"/>
            <a:ext cx="4119008" cy="3352350"/>
            <a:chOff x="1137788" y="1747827"/>
            <a:chExt cx="4119008" cy="3352350"/>
          </a:xfrm>
        </p:grpSpPr>
        <p:pic>
          <p:nvPicPr>
            <p:cNvPr id="18438" name="Picture 6" descr="갤럭시노트10.1에 대한 이미지 검색결과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6901" y="1747827"/>
              <a:ext cx="3960782" cy="2829130"/>
            </a:xfrm>
            <a:prstGeom prst="rect">
              <a:avLst/>
            </a:prstGeom>
            <a:noFill/>
            <a:effectLst>
              <a:softEdge rad="16510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2" name="TextBox 61"/>
            <p:cNvSpPr txBox="1"/>
            <p:nvPr/>
          </p:nvSpPr>
          <p:spPr>
            <a:xfrm>
              <a:off x="1137788" y="4576957"/>
              <a:ext cx="411900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b="1" dirty="0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Samsung GalaxyNote10.1</a:t>
              </a:r>
              <a:endParaRPr lang="ko-KR" altLang="en-US" sz="2800" b="1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</p:grp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4426163"/>
              </p:ext>
            </p:extLst>
          </p:nvPr>
        </p:nvGraphicFramePr>
        <p:xfrm>
          <a:off x="5956275" y="2904582"/>
          <a:ext cx="5345244" cy="18029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2622"/>
                <a:gridCol w="2672622"/>
              </a:tblGrid>
              <a:tr h="581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RAM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1.5GB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</a:tr>
              <a:tr h="581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ROM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32GB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</a:tr>
              <a:tr h="58143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CPU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Exynos</a:t>
                      </a:r>
                      <a:r>
                        <a:rPr lang="en-US" altLang="ko-KR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 </a:t>
                      </a:r>
                      <a:r>
                        <a:rPr lang="en-US" altLang="ko-KR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Quad-Core</a:t>
                      </a:r>
                    </a:p>
                    <a:p>
                      <a:pPr algn="ctr" latinLnBrk="1"/>
                      <a:r>
                        <a:rPr lang="en-US" altLang="ko-KR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1.2GHz</a:t>
                      </a:r>
                      <a:endParaRPr lang="ko-KR" altLang="en-US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5988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개발 환경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92" name="Picture 16" descr="Unity에 대한 이미지 검색결과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0" r="20999"/>
          <a:stretch/>
        </p:blipFill>
        <p:spPr bwMode="auto">
          <a:xfrm>
            <a:off x="1483393" y="4459981"/>
            <a:ext cx="3142300" cy="1905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94" name="Picture 18" descr="Vuforia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4412" y="1939719"/>
            <a:ext cx="2520262" cy="2520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5475184"/>
              </p:ext>
            </p:extLst>
          </p:nvPr>
        </p:nvGraphicFramePr>
        <p:xfrm>
          <a:off x="6108675" y="3056982"/>
          <a:ext cx="5345244" cy="23257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2622"/>
                <a:gridCol w="2672622"/>
              </a:tblGrid>
              <a:tr h="5814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baseline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운영체제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Windows10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</a:tr>
              <a:tr h="5814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언어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Java, C#, SQL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</a:tr>
              <a:tr h="5814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통합개발환경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Unity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</a:tr>
              <a:tr h="5814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사용 엔진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 err="1" smtClean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Vuforia</a:t>
                      </a:r>
                      <a:endParaRPr lang="ko-KR" altLang="en-US" b="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>
                    <a:solidFill>
                      <a:srgbClr val="6AC3F0">
                        <a:alpha val="7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007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구체적 기능 및 시나리오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0" name="그룹 59"/>
          <p:cNvGrpSpPr/>
          <p:nvPr/>
        </p:nvGrpSpPr>
        <p:grpSpPr>
          <a:xfrm>
            <a:off x="1285126" y="2000259"/>
            <a:ext cx="8498647" cy="3983208"/>
            <a:chOff x="786755" y="1326325"/>
            <a:chExt cx="8498647" cy="3983208"/>
          </a:xfrm>
        </p:grpSpPr>
        <p:pic>
          <p:nvPicPr>
            <p:cNvPr id="61" name="그림 6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755" y="1326325"/>
              <a:ext cx="3983208" cy="3983208"/>
            </a:xfrm>
            <a:prstGeom prst="rect">
              <a:avLst/>
            </a:prstGeom>
          </p:spPr>
        </p:pic>
        <p:grpSp>
          <p:nvGrpSpPr>
            <p:cNvPr id="62" name="그룹 61"/>
            <p:cNvGrpSpPr/>
            <p:nvPr/>
          </p:nvGrpSpPr>
          <p:grpSpPr>
            <a:xfrm>
              <a:off x="6399514" y="1537312"/>
              <a:ext cx="2885888" cy="3558437"/>
              <a:chOff x="6399514" y="1537312"/>
              <a:chExt cx="2885888" cy="3558437"/>
            </a:xfrm>
          </p:grpSpPr>
          <p:grpSp>
            <p:nvGrpSpPr>
              <p:cNvPr id="97" name="그룹 96"/>
              <p:cNvGrpSpPr/>
              <p:nvPr/>
            </p:nvGrpSpPr>
            <p:grpSpPr>
              <a:xfrm>
                <a:off x="6438508" y="1537312"/>
                <a:ext cx="2846894" cy="3102334"/>
                <a:chOff x="6438508" y="1537312"/>
                <a:chExt cx="2846894" cy="3102334"/>
              </a:xfrm>
            </p:grpSpPr>
            <p:cxnSp>
              <p:nvCxnSpPr>
                <p:cNvPr id="103" name="직선 연결선 102"/>
                <p:cNvCxnSpPr/>
                <p:nvPr/>
              </p:nvCxnSpPr>
              <p:spPr>
                <a:xfrm>
                  <a:off x="6438508" y="3883844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직선 연결선 103"/>
                <p:cNvCxnSpPr/>
                <p:nvPr/>
              </p:nvCxnSpPr>
              <p:spPr>
                <a:xfrm>
                  <a:off x="6438508" y="1915213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직선 연결선 104"/>
                <p:cNvCxnSpPr/>
                <p:nvPr/>
              </p:nvCxnSpPr>
              <p:spPr>
                <a:xfrm flipV="1">
                  <a:off x="8587819" y="2293114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직선 연결선 105"/>
                <p:cNvCxnSpPr/>
                <p:nvPr/>
              </p:nvCxnSpPr>
              <p:spPr>
                <a:xfrm flipV="1">
                  <a:off x="8587818" y="4261745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직선 연결선 106"/>
                <p:cNvCxnSpPr/>
                <p:nvPr/>
              </p:nvCxnSpPr>
              <p:spPr>
                <a:xfrm flipV="1">
                  <a:off x="6457360" y="1537312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/>
                <p:cNvCxnSpPr/>
                <p:nvPr/>
              </p:nvCxnSpPr>
              <p:spPr>
                <a:xfrm>
                  <a:off x="7136090" y="1537312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직선 연결선 108"/>
                <p:cNvCxnSpPr/>
                <p:nvPr/>
              </p:nvCxnSpPr>
              <p:spPr>
                <a:xfrm>
                  <a:off x="6438508" y="1915213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직선 연결선 109"/>
                <p:cNvCxnSpPr/>
                <p:nvPr/>
              </p:nvCxnSpPr>
              <p:spPr>
                <a:xfrm>
                  <a:off x="8559542" y="2671015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직선 연결선 110"/>
                <p:cNvCxnSpPr/>
                <p:nvPr/>
              </p:nvCxnSpPr>
              <p:spPr>
                <a:xfrm>
                  <a:off x="9266549" y="2293114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12" name="그룹 111"/>
                <p:cNvGrpSpPr/>
                <p:nvPr/>
              </p:nvGrpSpPr>
              <p:grpSpPr>
                <a:xfrm>
                  <a:off x="6532775" y="3277429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126" name="직선 연결선 125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7" name="직선 연결선 126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직선 연결선 127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9" name="직선 연결선 128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3" name="그룹 112"/>
                <p:cNvGrpSpPr/>
                <p:nvPr/>
              </p:nvGrpSpPr>
              <p:grpSpPr>
                <a:xfrm>
                  <a:off x="6523352" y="2681732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122" name="직선 연결선 121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3" name="직선 연결선 122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4" name="직선 연결선 123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5" name="직선 연결선 124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14" name="그룹 113"/>
                <p:cNvGrpSpPr/>
                <p:nvPr/>
              </p:nvGrpSpPr>
              <p:grpSpPr>
                <a:xfrm>
                  <a:off x="6513921" y="2072463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118" name="직선 연결선 117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9" name="직선 연결선 118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0" name="직선 연결선 119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직선 연결선 120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15" name="직선 연결선 114"/>
                <p:cNvCxnSpPr/>
                <p:nvPr/>
              </p:nvCxnSpPr>
              <p:spPr>
                <a:xfrm flipV="1">
                  <a:off x="6542787" y="350594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직선 연결선 115"/>
                <p:cNvCxnSpPr/>
                <p:nvPr/>
              </p:nvCxnSpPr>
              <p:spPr>
                <a:xfrm flipV="1">
                  <a:off x="6551888" y="289268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직선 연결선 116"/>
                <p:cNvCxnSpPr/>
                <p:nvPr/>
              </p:nvCxnSpPr>
              <p:spPr>
                <a:xfrm flipV="1">
                  <a:off x="6552642" y="2281321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그룹 97"/>
              <p:cNvGrpSpPr/>
              <p:nvPr/>
            </p:nvGrpSpPr>
            <p:grpSpPr>
              <a:xfrm>
                <a:off x="6399514" y="4723660"/>
                <a:ext cx="879650" cy="372089"/>
                <a:chOff x="6399514" y="4723660"/>
                <a:chExt cx="879650" cy="372089"/>
              </a:xfrm>
            </p:grpSpPr>
            <p:cxnSp>
              <p:nvCxnSpPr>
                <p:cNvPr id="99" name="직선 연결선 98"/>
                <p:cNvCxnSpPr/>
                <p:nvPr/>
              </p:nvCxnSpPr>
              <p:spPr>
                <a:xfrm flipV="1">
                  <a:off x="7001372" y="4949789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직선 연결선 99"/>
                <p:cNvCxnSpPr/>
                <p:nvPr/>
              </p:nvCxnSpPr>
              <p:spPr>
                <a:xfrm>
                  <a:off x="6659978" y="4723660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직선 연결선 100"/>
                <p:cNvCxnSpPr/>
                <p:nvPr/>
              </p:nvCxnSpPr>
              <p:spPr>
                <a:xfrm>
                  <a:off x="6399514" y="4871074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직선 연결선 101"/>
                <p:cNvCxnSpPr/>
                <p:nvPr/>
              </p:nvCxnSpPr>
              <p:spPr>
                <a:xfrm flipV="1">
                  <a:off x="6404445" y="4725114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3" name="그룹 62"/>
            <p:cNvGrpSpPr/>
            <p:nvPr/>
          </p:nvGrpSpPr>
          <p:grpSpPr>
            <a:xfrm>
              <a:off x="2026596" y="2306789"/>
              <a:ext cx="1596384" cy="1968417"/>
              <a:chOff x="6399514" y="1537312"/>
              <a:chExt cx="2885888" cy="3558437"/>
            </a:xfrm>
          </p:grpSpPr>
          <p:grpSp>
            <p:nvGrpSpPr>
              <p:cNvPr id="64" name="그룹 63"/>
              <p:cNvGrpSpPr/>
              <p:nvPr/>
            </p:nvGrpSpPr>
            <p:grpSpPr>
              <a:xfrm>
                <a:off x="6438508" y="1537312"/>
                <a:ext cx="2846894" cy="3102334"/>
                <a:chOff x="6438508" y="1537312"/>
                <a:chExt cx="2846894" cy="3102334"/>
              </a:xfrm>
            </p:grpSpPr>
            <p:cxnSp>
              <p:nvCxnSpPr>
                <p:cNvPr id="70" name="직선 연결선 69"/>
                <p:cNvCxnSpPr/>
                <p:nvPr/>
              </p:nvCxnSpPr>
              <p:spPr>
                <a:xfrm>
                  <a:off x="6438508" y="3883844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직선 연결선 70"/>
                <p:cNvCxnSpPr/>
                <p:nvPr/>
              </p:nvCxnSpPr>
              <p:spPr>
                <a:xfrm>
                  <a:off x="6438508" y="1915213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직선 연결선 71"/>
                <p:cNvCxnSpPr/>
                <p:nvPr/>
              </p:nvCxnSpPr>
              <p:spPr>
                <a:xfrm flipV="1">
                  <a:off x="8587819" y="2293114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직선 연결선 72"/>
                <p:cNvCxnSpPr/>
                <p:nvPr/>
              </p:nvCxnSpPr>
              <p:spPr>
                <a:xfrm flipV="1">
                  <a:off x="8587818" y="4261745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직선 연결선 73"/>
                <p:cNvCxnSpPr/>
                <p:nvPr/>
              </p:nvCxnSpPr>
              <p:spPr>
                <a:xfrm flipV="1">
                  <a:off x="6457360" y="1537312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직선 연결선 74"/>
                <p:cNvCxnSpPr/>
                <p:nvPr/>
              </p:nvCxnSpPr>
              <p:spPr>
                <a:xfrm>
                  <a:off x="7136090" y="1537312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직선 연결선 75"/>
                <p:cNvCxnSpPr/>
                <p:nvPr/>
              </p:nvCxnSpPr>
              <p:spPr>
                <a:xfrm>
                  <a:off x="6438508" y="1915213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직선 연결선 76"/>
                <p:cNvCxnSpPr/>
                <p:nvPr/>
              </p:nvCxnSpPr>
              <p:spPr>
                <a:xfrm>
                  <a:off x="8559542" y="2671015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직선 연결선 77"/>
                <p:cNvCxnSpPr/>
                <p:nvPr/>
              </p:nvCxnSpPr>
              <p:spPr>
                <a:xfrm>
                  <a:off x="9266549" y="2293114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9" name="그룹 78"/>
                <p:cNvGrpSpPr/>
                <p:nvPr/>
              </p:nvGrpSpPr>
              <p:grpSpPr>
                <a:xfrm>
                  <a:off x="6532775" y="3277429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93" name="직선 연결선 92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4" name="직선 연결선 93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5" name="직선 연결선 94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6" name="직선 연결선 95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0" name="그룹 79"/>
                <p:cNvGrpSpPr/>
                <p:nvPr/>
              </p:nvGrpSpPr>
              <p:grpSpPr>
                <a:xfrm>
                  <a:off x="6523352" y="2681732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89" name="직선 연결선 88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직선 연결선 89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1" name="직선 연결선 90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2" name="직선 연결선 91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81" name="그룹 80"/>
                <p:cNvGrpSpPr/>
                <p:nvPr/>
              </p:nvGrpSpPr>
              <p:grpSpPr>
                <a:xfrm>
                  <a:off x="6513921" y="2072463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85" name="직선 연결선 84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6" name="직선 연결선 85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7" name="직선 연결선 86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직선 연결선 87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82" name="직선 연결선 81"/>
                <p:cNvCxnSpPr/>
                <p:nvPr/>
              </p:nvCxnSpPr>
              <p:spPr>
                <a:xfrm flipV="1">
                  <a:off x="6542787" y="350594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직선 연결선 82"/>
                <p:cNvCxnSpPr/>
                <p:nvPr/>
              </p:nvCxnSpPr>
              <p:spPr>
                <a:xfrm flipV="1">
                  <a:off x="6551888" y="289268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직선 연결선 83"/>
                <p:cNvCxnSpPr/>
                <p:nvPr/>
              </p:nvCxnSpPr>
              <p:spPr>
                <a:xfrm flipV="1">
                  <a:off x="6552642" y="2281321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그룹 64"/>
              <p:cNvGrpSpPr/>
              <p:nvPr/>
            </p:nvGrpSpPr>
            <p:grpSpPr>
              <a:xfrm>
                <a:off x="6399514" y="4723660"/>
                <a:ext cx="879650" cy="372089"/>
                <a:chOff x="6399514" y="4723660"/>
                <a:chExt cx="879650" cy="372089"/>
              </a:xfrm>
            </p:grpSpPr>
            <p:cxnSp>
              <p:nvCxnSpPr>
                <p:cNvPr id="66" name="직선 연결선 65"/>
                <p:cNvCxnSpPr/>
                <p:nvPr/>
              </p:nvCxnSpPr>
              <p:spPr>
                <a:xfrm flipV="1">
                  <a:off x="7001372" y="4949789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직선 연결선 66"/>
                <p:cNvCxnSpPr/>
                <p:nvPr/>
              </p:nvCxnSpPr>
              <p:spPr>
                <a:xfrm>
                  <a:off x="6659978" y="4723660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직선 연결선 67"/>
                <p:cNvCxnSpPr/>
                <p:nvPr/>
              </p:nvCxnSpPr>
              <p:spPr>
                <a:xfrm>
                  <a:off x="6399514" y="4871074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직선 연결선 68"/>
                <p:cNvCxnSpPr/>
                <p:nvPr/>
              </p:nvCxnSpPr>
              <p:spPr>
                <a:xfrm flipV="1">
                  <a:off x="6404445" y="4725114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30" name="TextBox 129"/>
          <p:cNvSpPr txBox="1"/>
          <p:nvPr/>
        </p:nvSpPr>
        <p:spPr>
          <a:xfrm>
            <a:off x="1298273" y="1398794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err="1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마커를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가구 근처에 배치한다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6055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구체적 기능 및 시나리오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0" name="그룹 129"/>
          <p:cNvGrpSpPr/>
          <p:nvPr/>
        </p:nvGrpSpPr>
        <p:grpSpPr>
          <a:xfrm>
            <a:off x="1285200" y="2000259"/>
            <a:ext cx="8498647" cy="3983208"/>
            <a:chOff x="786755" y="1326325"/>
            <a:chExt cx="8498647" cy="3983208"/>
          </a:xfrm>
        </p:grpSpPr>
        <p:pic>
          <p:nvPicPr>
            <p:cNvPr id="131" name="그림 130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755" y="1326325"/>
              <a:ext cx="3983208" cy="3983208"/>
            </a:xfrm>
            <a:prstGeom prst="rect">
              <a:avLst/>
            </a:prstGeom>
          </p:spPr>
        </p:pic>
        <p:grpSp>
          <p:nvGrpSpPr>
            <p:cNvPr id="132" name="그룹 131"/>
            <p:cNvGrpSpPr/>
            <p:nvPr/>
          </p:nvGrpSpPr>
          <p:grpSpPr>
            <a:xfrm>
              <a:off x="6399514" y="1537312"/>
              <a:ext cx="2885888" cy="3558437"/>
              <a:chOff x="6399514" y="1537312"/>
              <a:chExt cx="2885888" cy="3558437"/>
            </a:xfrm>
          </p:grpSpPr>
          <p:grpSp>
            <p:nvGrpSpPr>
              <p:cNvPr id="181" name="그룹 180"/>
              <p:cNvGrpSpPr/>
              <p:nvPr/>
            </p:nvGrpSpPr>
            <p:grpSpPr>
              <a:xfrm>
                <a:off x="6438508" y="1537312"/>
                <a:ext cx="2846894" cy="3102334"/>
                <a:chOff x="6438508" y="1537312"/>
                <a:chExt cx="2846894" cy="3102334"/>
              </a:xfrm>
            </p:grpSpPr>
            <p:cxnSp>
              <p:nvCxnSpPr>
                <p:cNvPr id="187" name="직선 연결선 186"/>
                <p:cNvCxnSpPr/>
                <p:nvPr/>
              </p:nvCxnSpPr>
              <p:spPr>
                <a:xfrm>
                  <a:off x="6438508" y="3883844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직선 연결선 187"/>
                <p:cNvCxnSpPr/>
                <p:nvPr/>
              </p:nvCxnSpPr>
              <p:spPr>
                <a:xfrm>
                  <a:off x="6438508" y="1915213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직선 연결선 188"/>
                <p:cNvCxnSpPr/>
                <p:nvPr/>
              </p:nvCxnSpPr>
              <p:spPr>
                <a:xfrm flipV="1">
                  <a:off x="8587819" y="2293114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직선 연결선 189"/>
                <p:cNvCxnSpPr/>
                <p:nvPr/>
              </p:nvCxnSpPr>
              <p:spPr>
                <a:xfrm flipV="1">
                  <a:off x="8587818" y="4261745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직선 연결선 190"/>
                <p:cNvCxnSpPr/>
                <p:nvPr/>
              </p:nvCxnSpPr>
              <p:spPr>
                <a:xfrm flipV="1">
                  <a:off x="6457360" y="1537312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직선 연결선 191"/>
                <p:cNvCxnSpPr/>
                <p:nvPr/>
              </p:nvCxnSpPr>
              <p:spPr>
                <a:xfrm>
                  <a:off x="7136090" y="1537312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직선 연결선 192"/>
                <p:cNvCxnSpPr/>
                <p:nvPr/>
              </p:nvCxnSpPr>
              <p:spPr>
                <a:xfrm>
                  <a:off x="6438508" y="1915213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직선 연결선 193"/>
                <p:cNvCxnSpPr/>
                <p:nvPr/>
              </p:nvCxnSpPr>
              <p:spPr>
                <a:xfrm>
                  <a:off x="8559542" y="2671015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직선 연결선 194"/>
                <p:cNvCxnSpPr/>
                <p:nvPr/>
              </p:nvCxnSpPr>
              <p:spPr>
                <a:xfrm>
                  <a:off x="9266549" y="2293114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96" name="그룹 195"/>
                <p:cNvGrpSpPr/>
                <p:nvPr/>
              </p:nvGrpSpPr>
              <p:grpSpPr>
                <a:xfrm>
                  <a:off x="6532775" y="3277429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210" name="직선 연결선 209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1" name="직선 연결선 210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2" name="직선 연결선 211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3" name="직선 연결선 212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7" name="그룹 196"/>
                <p:cNvGrpSpPr/>
                <p:nvPr/>
              </p:nvGrpSpPr>
              <p:grpSpPr>
                <a:xfrm>
                  <a:off x="6523352" y="2681732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206" name="직선 연결선 205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7" name="직선 연결선 206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직선 연결선 207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" name="직선 연결선 208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8" name="그룹 197"/>
                <p:cNvGrpSpPr/>
                <p:nvPr/>
              </p:nvGrpSpPr>
              <p:grpSpPr>
                <a:xfrm>
                  <a:off x="6513921" y="2072463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202" name="직선 연결선 201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3" name="직선 연결선 202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4" name="직선 연결선 203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5" name="직선 연결선 204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99" name="직선 연결선 198"/>
                <p:cNvCxnSpPr/>
                <p:nvPr/>
              </p:nvCxnSpPr>
              <p:spPr>
                <a:xfrm flipV="1">
                  <a:off x="6542787" y="350594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직선 연결선 199"/>
                <p:cNvCxnSpPr/>
                <p:nvPr/>
              </p:nvCxnSpPr>
              <p:spPr>
                <a:xfrm flipV="1">
                  <a:off x="6551888" y="289268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직선 연결선 200"/>
                <p:cNvCxnSpPr/>
                <p:nvPr/>
              </p:nvCxnSpPr>
              <p:spPr>
                <a:xfrm flipV="1">
                  <a:off x="6552642" y="2281321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그룹 181"/>
              <p:cNvGrpSpPr/>
              <p:nvPr/>
            </p:nvGrpSpPr>
            <p:grpSpPr>
              <a:xfrm>
                <a:off x="6399514" y="4723660"/>
                <a:ext cx="879650" cy="372089"/>
                <a:chOff x="6399514" y="4723660"/>
                <a:chExt cx="879650" cy="372089"/>
              </a:xfrm>
            </p:grpSpPr>
            <p:cxnSp>
              <p:nvCxnSpPr>
                <p:cNvPr id="183" name="직선 연결선 182"/>
                <p:cNvCxnSpPr/>
                <p:nvPr/>
              </p:nvCxnSpPr>
              <p:spPr>
                <a:xfrm flipV="1">
                  <a:off x="7001372" y="4949789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직선 연결선 183"/>
                <p:cNvCxnSpPr/>
                <p:nvPr/>
              </p:nvCxnSpPr>
              <p:spPr>
                <a:xfrm>
                  <a:off x="6659978" y="4723660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직선 연결선 184"/>
                <p:cNvCxnSpPr/>
                <p:nvPr/>
              </p:nvCxnSpPr>
              <p:spPr>
                <a:xfrm>
                  <a:off x="6399514" y="4871074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직선 연결선 185"/>
                <p:cNvCxnSpPr/>
                <p:nvPr/>
              </p:nvCxnSpPr>
              <p:spPr>
                <a:xfrm flipV="1">
                  <a:off x="6404445" y="4725114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33" name="그룹 132"/>
            <p:cNvGrpSpPr/>
            <p:nvPr/>
          </p:nvGrpSpPr>
          <p:grpSpPr>
            <a:xfrm>
              <a:off x="2048166" y="2306789"/>
              <a:ext cx="1574814" cy="1716115"/>
              <a:chOff x="6438508" y="1537312"/>
              <a:chExt cx="2846894" cy="3102334"/>
            </a:xfrm>
          </p:grpSpPr>
          <p:cxnSp>
            <p:nvCxnSpPr>
              <p:cNvPr id="154" name="직선 연결선 153"/>
              <p:cNvCxnSpPr/>
              <p:nvPr/>
            </p:nvCxnSpPr>
            <p:spPr>
              <a:xfrm>
                <a:off x="6438508" y="3883844"/>
                <a:ext cx="2149311" cy="7558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직선 연결선 154"/>
              <p:cNvCxnSpPr/>
              <p:nvPr/>
            </p:nvCxnSpPr>
            <p:spPr>
              <a:xfrm>
                <a:off x="6438508" y="1915213"/>
                <a:ext cx="2149311" cy="7558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직선 연결선 155"/>
              <p:cNvCxnSpPr/>
              <p:nvPr/>
            </p:nvCxnSpPr>
            <p:spPr>
              <a:xfrm flipV="1">
                <a:off x="8587819" y="2293114"/>
                <a:ext cx="697583" cy="37790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직선 연결선 156"/>
              <p:cNvCxnSpPr/>
              <p:nvPr/>
            </p:nvCxnSpPr>
            <p:spPr>
              <a:xfrm flipV="1">
                <a:off x="8587818" y="4261745"/>
                <a:ext cx="697583" cy="37790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직선 연결선 157"/>
              <p:cNvCxnSpPr/>
              <p:nvPr/>
            </p:nvCxnSpPr>
            <p:spPr>
              <a:xfrm flipV="1">
                <a:off x="6457360" y="1537312"/>
                <a:ext cx="697583" cy="37790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직선 연결선 158"/>
              <p:cNvCxnSpPr/>
              <p:nvPr/>
            </p:nvCxnSpPr>
            <p:spPr>
              <a:xfrm>
                <a:off x="7136090" y="1537312"/>
                <a:ext cx="2149311" cy="7558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직선 연결선 159"/>
              <p:cNvCxnSpPr/>
              <p:nvPr/>
            </p:nvCxnSpPr>
            <p:spPr>
              <a:xfrm>
                <a:off x="6438508" y="1915213"/>
                <a:ext cx="18852" cy="196863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직선 연결선 160"/>
              <p:cNvCxnSpPr/>
              <p:nvPr/>
            </p:nvCxnSpPr>
            <p:spPr>
              <a:xfrm>
                <a:off x="8559542" y="2671015"/>
                <a:ext cx="18852" cy="196863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직선 연결선 161"/>
              <p:cNvCxnSpPr/>
              <p:nvPr/>
            </p:nvCxnSpPr>
            <p:spPr>
              <a:xfrm>
                <a:off x="9266549" y="2293114"/>
                <a:ext cx="18852" cy="196863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3" name="그룹 162"/>
              <p:cNvGrpSpPr/>
              <p:nvPr/>
            </p:nvGrpSpPr>
            <p:grpSpPr>
              <a:xfrm>
                <a:off x="6532775" y="3277429"/>
                <a:ext cx="1979629" cy="1218535"/>
                <a:chOff x="4088682" y="3232160"/>
                <a:chExt cx="1979629" cy="1218535"/>
              </a:xfrm>
            </p:grpSpPr>
            <p:cxnSp>
              <p:nvCxnSpPr>
                <p:cNvPr id="177" name="직선 연결선 176"/>
                <p:cNvCxnSpPr/>
                <p:nvPr/>
              </p:nvCxnSpPr>
              <p:spPr>
                <a:xfrm>
                  <a:off x="4104493" y="3754561"/>
                  <a:ext cx="1960776" cy="68950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직선 연결선 177"/>
                <p:cNvCxnSpPr/>
                <p:nvPr/>
              </p:nvCxnSpPr>
              <p:spPr>
                <a:xfrm>
                  <a:off x="4088683" y="3232160"/>
                  <a:ext cx="1979628" cy="696133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직선 연결선 178"/>
                <p:cNvCxnSpPr/>
                <p:nvPr/>
              </p:nvCxnSpPr>
              <p:spPr>
                <a:xfrm>
                  <a:off x="4088682" y="3232160"/>
                  <a:ext cx="19440" cy="5224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직선 연결선 179"/>
                <p:cNvCxnSpPr/>
                <p:nvPr/>
              </p:nvCxnSpPr>
              <p:spPr>
                <a:xfrm>
                  <a:off x="6065269" y="3928293"/>
                  <a:ext cx="3041" cy="5224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4" name="그룹 163"/>
              <p:cNvGrpSpPr/>
              <p:nvPr/>
            </p:nvGrpSpPr>
            <p:grpSpPr>
              <a:xfrm>
                <a:off x="6523352" y="2681732"/>
                <a:ext cx="1979629" cy="1218535"/>
                <a:chOff x="4088682" y="3232160"/>
                <a:chExt cx="1979629" cy="1218535"/>
              </a:xfrm>
            </p:grpSpPr>
            <p:cxnSp>
              <p:nvCxnSpPr>
                <p:cNvPr id="173" name="직선 연결선 172"/>
                <p:cNvCxnSpPr/>
                <p:nvPr/>
              </p:nvCxnSpPr>
              <p:spPr>
                <a:xfrm>
                  <a:off x="4104493" y="3754561"/>
                  <a:ext cx="1960776" cy="68950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직선 연결선 173"/>
                <p:cNvCxnSpPr/>
                <p:nvPr/>
              </p:nvCxnSpPr>
              <p:spPr>
                <a:xfrm>
                  <a:off x="4088683" y="3232160"/>
                  <a:ext cx="1979628" cy="696133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직선 연결선 174"/>
                <p:cNvCxnSpPr/>
                <p:nvPr/>
              </p:nvCxnSpPr>
              <p:spPr>
                <a:xfrm>
                  <a:off x="4088682" y="3232160"/>
                  <a:ext cx="19440" cy="5224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직선 연결선 175"/>
                <p:cNvCxnSpPr/>
                <p:nvPr/>
              </p:nvCxnSpPr>
              <p:spPr>
                <a:xfrm>
                  <a:off x="6065269" y="3928293"/>
                  <a:ext cx="3041" cy="5224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5" name="그룹 164"/>
              <p:cNvGrpSpPr/>
              <p:nvPr/>
            </p:nvGrpSpPr>
            <p:grpSpPr>
              <a:xfrm>
                <a:off x="6513921" y="2072463"/>
                <a:ext cx="1979629" cy="1218535"/>
                <a:chOff x="4088682" y="3232160"/>
                <a:chExt cx="1979629" cy="1218535"/>
              </a:xfrm>
            </p:grpSpPr>
            <p:cxnSp>
              <p:nvCxnSpPr>
                <p:cNvPr id="169" name="직선 연결선 168"/>
                <p:cNvCxnSpPr/>
                <p:nvPr/>
              </p:nvCxnSpPr>
              <p:spPr>
                <a:xfrm>
                  <a:off x="4104493" y="3754561"/>
                  <a:ext cx="1960776" cy="68950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직선 연결선 169"/>
                <p:cNvCxnSpPr/>
                <p:nvPr/>
              </p:nvCxnSpPr>
              <p:spPr>
                <a:xfrm>
                  <a:off x="4088683" y="3232160"/>
                  <a:ext cx="1979628" cy="696133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직선 연결선 170"/>
                <p:cNvCxnSpPr/>
                <p:nvPr/>
              </p:nvCxnSpPr>
              <p:spPr>
                <a:xfrm>
                  <a:off x="4088682" y="3232160"/>
                  <a:ext cx="19440" cy="5224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직선 연결선 171"/>
                <p:cNvCxnSpPr/>
                <p:nvPr/>
              </p:nvCxnSpPr>
              <p:spPr>
                <a:xfrm>
                  <a:off x="6065269" y="3928293"/>
                  <a:ext cx="3041" cy="5224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6" name="직선 연결선 165"/>
              <p:cNvCxnSpPr/>
              <p:nvPr/>
            </p:nvCxnSpPr>
            <p:spPr>
              <a:xfrm flipV="1">
                <a:off x="6542787" y="3505943"/>
                <a:ext cx="513947" cy="2784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직선 연결선 166"/>
              <p:cNvCxnSpPr/>
              <p:nvPr/>
            </p:nvCxnSpPr>
            <p:spPr>
              <a:xfrm flipV="1">
                <a:off x="6551888" y="2892683"/>
                <a:ext cx="513947" cy="2784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직선 연결선 167"/>
              <p:cNvCxnSpPr/>
              <p:nvPr/>
            </p:nvCxnSpPr>
            <p:spPr>
              <a:xfrm flipV="1">
                <a:off x="6552642" y="2281321"/>
                <a:ext cx="513947" cy="2784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4" name="그룹 133"/>
            <p:cNvGrpSpPr/>
            <p:nvPr/>
          </p:nvGrpSpPr>
          <p:grpSpPr>
            <a:xfrm>
              <a:off x="2026596" y="4069378"/>
              <a:ext cx="486595" cy="205828"/>
              <a:chOff x="6399514" y="4723660"/>
              <a:chExt cx="879650" cy="372089"/>
            </a:xfrm>
          </p:grpSpPr>
          <p:cxnSp>
            <p:nvCxnSpPr>
              <p:cNvPr id="150" name="직선 연결선 149"/>
              <p:cNvCxnSpPr/>
              <p:nvPr/>
            </p:nvCxnSpPr>
            <p:spPr>
              <a:xfrm flipV="1">
                <a:off x="7001372" y="4949789"/>
                <a:ext cx="269435" cy="14596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직선 연결선 150"/>
              <p:cNvCxnSpPr/>
              <p:nvPr/>
            </p:nvCxnSpPr>
            <p:spPr>
              <a:xfrm>
                <a:off x="6659978" y="4723660"/>
                <a:ext cx="619186" cy="21773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직선 연결선 151"/>
              <p:cNvCxnSpPr/>
              <p:nvPr/>
            </p:nvCxnSpPr>
            <p:spPr>
              <a:xfrm>
                <a:off x="6399514" y="4871074"/>
                <a:ext cx="619186" cy="21773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직선 연결선 152"/>
              <p:cNvCxnSpPr/>
              <p:nvPr/>
            </p:nvCxnSpPr>
            <p:spPr>
              <a:xfrm flipV="1">
                <a:off x="6404445" y="4725114"/>
                <a:ext cx="269435" cy="14596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35" name="그룹 134"/>
            <p:cNvGrpSpPr/>
            <p:nvPr/>
          </p:nvGrpSpPr>
          <p:grpSpPr>
            <a:xfrm>
              <a:off x="2003168" y="3827473"/>
              <a:ext cx="476395" cy="455058"/>
              <a:chOff x="2658463" y="3989897"/>
              <a:chExt cx="476395" cy="455058"/>
            </a:xfrm>
          </p:grpSpPr>
          <p:cxnSp>
            <p:nvCxnSpPr>
              <p:cNvPr id="136" name="직선 연결선 135"/>
              <p:cNvCxnSpPr/>
              <p:nvPr/>
            </p:nvCxnSpPr>
            <p:spPr>
              <a:xfrm>
                <a:off x="2898696" y="4022904"/>
                <a:ext cx="0" cy="422051"/>
              </a:xfrm>
              <a:prstGeom prst="line">
                <a:avLst/>
              </a:prstGeom>
              <a:ln w="2857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7" name="그룹 136"/>
              <p:cNvGrpSpPr/>
              <p:nvPr/>
            </p:nvGrpSpPr>
            <p:grpSpPr>
              <a:xfrm>
                <a:off x="2658463" y="3989897"/>
                <a:ext cx="476395" cy="455058"/>
                <a:chOff x="2658463" y="3989897"/>
                <a:chExt cx="476395" cy="455058"/>
              </a:xfrm>
            </p:grpSpPr>
            <p:grpSp>
              <p:nvGrpSpPr>
                <p:cNvPr id="138" name="그룹 137"/>
                <p:cNvGrpSpPr/>
                <p:nvPr/>
              </p:nvGrpSpPr>
              <p:grpSpPr>
                <a:xfrm>
                  <a:off x="2658463" y="4234763"/>
                  <a:ext cx="472324" cy="210192"/>
                  <a:chOff x="2658463" y="4234763"/>
                  <a:chExt cx="472324" cy="210192"/>
                </a:xfrm>
              </p:grpSpPr>
              <p:cxnSp>
                <p:nvCxnSpPr>
                  <p:cNvPr id="146" name="직선 연결선 145"/>
                  <p:cNvCxnSpPr/>
                  <p:nvPr/>
                </p:nvCxnSpPr>
                <p:spPr>
                  <a:xfrm>
                    <a:off x="2658463" y="4350848"/>
                    <a:ext cx="267617" cy="94107"/>
                  </a:xfrm>
                  <a:prstGeom prst="line">
                    <a:avLst/>
                  </a:prstGeom>
                  <a:ln w="28575">
                    <a:solidFill>
                      <a:srgbClr val="0070C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7" name="직선 연결선 146"/>
                  <p:cNvCxnSpPr/>
                  <p:nvPr/>
                </p:nvCxnSpPr>
                <p:spPr>
                  <a:xfrm flipV="1">
                    <a:off x="2898696" y="4319823"/>
                    <a:ext cx="210264" cy="113907"/>
                  </a:xfrm>
                  <a:prstGeom prst="line">
                    <a:avLst/>
                  </a:prstGeom>
                  <a:ln w="28575">
                    <a:solidFill>
                      <a:srgbClr val="0070C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8" name="직선 연결선 147"/>
                  <p:cNvCxnSpPr/>
                  <p:nvPr/>
                </p:nvCxnSpPr>
                <p:spPr>
                  <a:xfrm flipV="1">
                    <a:off x="2676637" y="4236941"/>
                    <a:ext cx="210264" cy="113907"/>
                  </a:xfrm>
                  <a:prstGeom prst="line">
                    <a:avLst/>
                  </a:prstGeom>
                  <a:ln w="28575">
                    <a:solidFill>
                      <a:srgbClr val="0070C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직선 연결선 148"/>
                  <p:cNvCxnSpPr/>
                  <p:nvPr/>
                </p:nvCxnSpPr>
                <p:spPr>
                  <a:xfrm>
                    <a:off x="2863170" y="4234763"/>
                    <a:ext cx="267617" cy="94107"/>
                  </a:xfrm>
                  <a:prstGeom prst="line">
                    <a:avLst/>
                  </a:prstGeom>
                  <a:ln w="28575">
                    <a:solidFill>
                      <a:srgbClr val="0070C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39" name="그룹 138"/>
                <p:cNvGrpSpPr/>
                <p:nvPr/>
              </p:nvGrpSpPr>
              <p:grpSpPr>
                <a:xfrm>
                  <a:off x="2662534" y="3989897"/>
                  <a:ext cx="472324" cy="210192"/>
                  <a:chOff x="2658463" y="4234763"/>
                  <a:chExt cx="472324" cy="210192"/>
                </a:xfrm>
              </p:grpSpPr>
              <p:cxnSp>
                <p:nvCxnSpPr>
                  <p:cNvPr id="142" name="직선 연결선 141"/>
                  <p:cNvCxnSpPr/>
                  <p:nvPr/>
                </p:nvCxnSpPr>
                <p:spPr>
                  <a:xfrm>
                    <a:off x="2658463" y="4350848"/>
                    <a:ext cx="267617" cy="94107"/>
                  </a:xfrm>
                  <a:prstGeom prst="line">
                    <a:avLst/>
                  </a:prstGeom>
                  <a:ln w="28575">
                    <a:solidFill>
                      <a:srgbClr val="0070C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직선 연결선 142"/>
                  <p:cNvCxnSpPr/>
                  <p:nvPr/>
                </p:nvCxnSpPr>
                <p:spPr>
                  <a:xfrm flipV="1">
                    <a:off x="2898696" y="4319823"/>
                    <a:ext cx="210264" cy="113907"/>
                  </a:xfrm>
                  <a:prstGeom prst="line">
                    <a:avLst/>
                  </a:prstGeom>
                  <a:ln w="28575">
                    <a:solidFill>
                      <a:srgbClr val="0070C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4" name="직선 연결선 143"/>
                  <p:cNvCxnSpPr/>
                  <p:nvPr/>
                </p:nvCxnSpPr>
                <p:spPr>
                  <a:xfrm flipV="1">
                    <a:off x="2676637" y="4236941"/>
                    <a:ext cx="210264" cy="113907"/>
                  </a:xfrm>
                  <a:prstGeom prst="line">
                    <a:avLst/>
                  </a:prstGeom>
                  <a:ln w="28575">
                    <a:solidFill>
                      <a:srgbClr val="0070C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5" name="직선 연결선 144"/>
                  <p:cNvCxnSpPr/>
                  <p:nvPr/>
                </p:nvCxnSpPr>
                <p:spPr>
                  <a:xfrm>
                    <a:off x="2863170" y="4234763"/>
                    <a:ext cx="267617" cy="94107"/>
                  </a:xfrm>
                  <a:prstGeom prst="line">
                    <a:avLst/>
                  </a:prstGeom>
                  <a:ln w="28575">
                    <a:solidFill>
                      <a:srgbClr val="0070C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40" name="직선 연결선 139"/>
                <p:cNvCxnSpPr/>
                <p:nvPr/>
              </p:nvCxnSpPr>
              <p:spPr>
                <a:xfrm>
                  <a:off x="3108960" y="4076539"/>
                  <a:ext cx="0" cy="247100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직선 연결선 140"/>
                <p:cNvCxnSpPr/>
                <p:nvPr/>
              </p:nvCxnSpPr>
              <p:spPr>
                <a:xfrm>
                  <a:off x="2676637" y="4111213"/>
                  <a:ext cx="0" cy="247100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214" name="TextBox 213"/>
          <p:cNvSpPr txBox="1"/>
          <p:nvPr/>
        </p:nvSpPr>
        <p:spPr>
          <a:xfrm>
            <a:off x="1298273" y="1398794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어플리케이션이 </a:t>
            </a:r>
            <a:r>
              <a:rPr lang="ko-KR" altLang="en-US" sz="2800" dirty="0" err="1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마커를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인식한다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6273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구체적 기능 및 시나리오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6" name="그룹 95"/>
          <p:cNvGrpSpPr/>
          <p:nvPr/>
        </p:nvGrpSpPr>
        <p:grpSpPr>
          <a:xfrm>
            <a:off x="1285200" y="2001600"/>
            <a:ext cx="8498647" cy="3983208"/>
            <a:chOff x="786755" y="1326325"/>
            <a:chExt cx="8498647" cy="3983208"/>
          </a:xfrm>
        </p:grpSpPr>
        <p:pic>
          <p:nvPicPr>
            <p:cNvPr id="97" name="그림 9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755" y="1326325"/>
              <a:ext cx="3983208" cy="3983208"/>
            </a:xfrm>
            <a:prstGeom prst="rect">
              <a:avLst/>
            </a:prstGeom>
          </p:spPr>
        </p:pic>
        <p:grpSp>
          <p:nvGrpSpPr>
            <p:cNvPr id="98" name="그룹 97"/>
            <p:cNvGrpSpPr/>
            <p:nvPr/>
          </p:nvGrpSpPr>
          <p:grpSpPr>
            <a:xfrm>
              <a:off x="6399514" y="1537312"/>
              <a:ext cx="2885888" cy="3558437"/>
              <a:chOff x="6399514" y="1537312"/>
              <a:chExt cx="2885888" cy="3558437"/>
            </a:xfrm>
          </p:grpSpPr>
          <p:grpSp>
            <p:nvGrpSpPr>
              <p:cNvPr id="230" name="그룹 229"/>
              <p:cNvGrpSpPr/>
              <p:nvPr/>
            </p:nvGrpSpPr>
            <p:grpSpPr>
              <a:xfrm>
                <a:off x="6438508" y="1537312"/>
                <a:ext cx="2846894" cy="3102334"/>
                <a:chOff x="6438508" y="1537312"/>
                <a:chExt cx="2846894" cy="3102334"/>
              </a:xfrm>
            </p:grpSpPr>
            <p:cxnSp>
              <p:nvCxnSpPr>
                <p:cNvPr id="236" name="직선 연결선 235"/>
                <p:cNvCxnSpPr/>
                <p:nvPr/>
              </p:nvCxnSpPr>
              <p:spPr>
                <a:xfrm>
                  <a:off x="6438508" y="3883844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직선 연결선 236"/>
                <p:cNvCxnSpPr/>
                <p:nvPr/>
              </p:nvCxnSpPr>
              <p:spPr>
                <a:xfrm>
                  <a:off x="6438508" y="1915213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직선 연결선 237"/>
                <p:cNvCxnSpPr/>
                <p:nvPr/>
              </p:nvCxnSpPr>
              <p:spPr>
                <a:xfrm flipV="1">
                  <a:off x="8587819" y="2293114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직선 연결선 238"/>
                <p:cNvCxnSpPr/>
                <p:nvPr/>
              </p:nvCxnSpPr>
              <p:spPr>
                <a:xfrm flipV="1">
                  <a:off x="8587818" y="4261745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직선 연결선 239"/>
                <p:cNvCxnSpPr/>
                <p:nvPr/>
              </p:nvCxnSpPr>
              <p:spPr>
                <a:xfrm flipV="1">
                  <a:off x="6457360" y="1537312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직선 연결선 240"/>
                <p:cNvCxnSpPr/>
                <p:nvPr/>
              </p:nvCxnSpPr>
              <p:spPr>
                <a:xfrm>
                  <a:off x="7136090" y="1537312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직선 연결선 241"/>
                <p:cNvCxnSpPr/>
                <p:nvPr/>
              </p:nvCxnSpPr>
              <p:spPr>
                <a:xfrm>
                  <a:off x="6438508" y="1915213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직선 연결선 242"/>
                <p:cNvCxnSpPr/>
                <p:nvPr/>
              </p:nvCxnSpPr>
              <p:spPr>
                <a:xfrm>
                  <a:off x="8559542" y="2671015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직선 연결선 243"/>
                <p:cNvCxnSpPr/>
                <p:nvPr/>
              </p:nvCxnSpPr>
              <p:spPr>
                <a:xfrm>
                  <a:off x="9266549" y="2293114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45" name="그룹 244"/>
                <p:cNvGrpSpPr/>
                <p:nvPr/>
              </p:nvGrpSpPr>
              <p:grpSpPr>
                <a:xfrm>
                  <a:off x="6532775" y="3277429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259" name="직선 연결선 258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0" name="직선 연결선 259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1" name="직선 연결선 260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2" name="직선 연결선 261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6" name="그룹 245"/>
                <p:cNvGrpSpPr/>
                <p:nvPr/>
              </p:nvGrpSpPr>
              <p:grpSpPr>
                <a:xfrm>
                  <a:off x="6523352" y="2681732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255" name="직선 연결선 254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6" name="직선 연결선 255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7" name="직선 연결선 256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" name="직선 연결선 257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247" name="그룹 246"/>
                <p:cNvGrpSpPr/>
                <p:nvPr/>
              </p:nvGrpSpPr>
              <p:grpSpPr>
                <a:xfrm>
                  <a:off x="6513921" y="2072463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251" name="직선 연결선 250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2" name="직선 연결선 251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3" name="직선 연결선 252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4" name="직선 연결선 253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248" name="직선 연결선 247"/>
                <p:cNvCxnSpPr/>
                <p:nvPr/>
              </p:nvCxnSpPr>
              <p:spPr>
                <a:xfrm flipV="1">
                  <a:off x="6542787" y="350594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9" name="직선 연결선 248"/>
                <p:cNvCxnSpPr/>
                <p:nvPr/>
              </p:nvCxnSpPr>
              <p:spPr>
                <a:xfrm flipV="1">
                  <a:off x="6551888" y="289268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0" name="직선 연결선 249"/>
                <p:cNvCxnSpPr/>
                <p:nvPr/>
              </p:nvCxnSpPr>
              <p:spPr>
                <a:xfrm flipV="1">
                  <a:off x="6552642" y="2281321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31" name="그룹 230"/>
              <p:cNvGrpSpPr/>
              <p:nvPr/>
            </p:nvGrpSpPr>
            <p:grpSpPr>
              <a:xfrm>
                <a:off x="6399514" y="4723660"/>
                <a:ext cx="879650" cy="372089"/>
                <a:chOff x="6399514" y="4723660"/>
                <a:chExt cx="879650" cy="372089"/>
              </a:xfrm>
            </p:grpSpPr>
            <p:cxnSp>
              <p:nvCxnSpPr>
                <p:cNvPr id="232" name="직선 연결선 231"/>
                <p:cNvCxnSpPr/>
                <p:nvPr/>
              </p:nvCxnSpPr>
              <p:spPr>
                <a:xfrm flipV="1">
                  <a:off x="7001372" y="4949789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직선 연결선 232"/>
                <p:cNvCxnSpPr/>
                <p:nvPr/>
              </p:nvCxnSpPr>
              <p:spPr>
                <a:xfrm>
                  <a:off x="6659978" y="4723660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직선 연결선 233"/>
                <p:cNvCxnSpPr/>
                <p:nvPr/>
              </p:nvCxnSpPr>
              <p:spPr>
                <a:xfrm>
                  <a:off x="6399514" y="4871074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" name="직선 연결선 234"/>
                <p:cNvCxnSpPr/>
                <p:nvPr/>
              </p:nvCxnSpPr>
              <p:spPr>
                <a:xfrm flipV="1">
                  <a:off x="6404445" y="4725114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9" name="그룹 98"/>
            <p:cNvGrpSpPr/>
            <p:nvPr/>
          </p:nvGrpSpPr>
          <p:grpSpPr>
            <a:xfrm>
              <a:off x="2048166" y="2306789"/>
              <a:ext cx="1574814" cy="1716115"/>
              <a:chOff x="6438508" y="1537312"/>
              <a:chExt cx="2846894" cy="3102334"/>
            </a:xfrm>
          </p:grpSpPr>
          <p:cxnSp>
            <p:nvCxnSpPr>
              <p:cNvPr id="119" name="직선 연결선 118"/>
              <p:cNvCxnSpPr/>
              <p:nvPr/>
            </p:nvCxnSpPr>
            <p:spPr>
              <a:xfrm>
                <a:off x="6438508" y="3883844"/>
                <a:ext cx="2149311" cy="7558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직선 연결선 119"/>
              <p:cNvCxnSpPr/>
              <p:nvPr/>
            </p:nvCxnSpPr>
            <p:spPr>
              <a:xfrm>
                <a:off x="6438508" y="1915213"/>
                <a:ext cx="2149311" cy="7558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직선 연결선 120"/>
              <p:cNvCxnSpPr/>
              <p:nvPr/>
            </p:nvCxnSpPr>
            <p:spPr>
              <a:xfrm flipV="1">
                <a:off x="8587819" y="2293114"/>
                <a:ext cx="697583" cy="37790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직선 연결선 121"/>
              <p:cNvCxnSpPr/>
              <p:nvPr/>
            </p:nvCxnSpPr>
            <p:spPr>
              <a:xfrm flipV="1">
                <a:off x="8587818" y="4261745"/>
                <a:ext cx="697583" cy="37790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직선 연결선 122"/>
              <p:cNvCxnSpPr/>
              <p:nvPr/>
            </p:nvCxnSpPr>
            <p:spPr>
              <a:xfrm flipV="1">
                <a:off x="6457360" y="1537312"/>
                <a:ext cx="697583" cy="37790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직선 연결선 123"/>
              <p:cNvCxnSpPr/>
              <p:nvPr/>
            </p:nvCxnSpPr>
            <p:spPr>
              <a:xfrm>
                <a:off x="7136090" y="1537312"/>
                <a:ext cx="2149311" cy="7558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직선 연결선 124"/>
              <p:cNvCxnSpPr/>
              <p:nvPr/>
            </p:nvCxnSpPr>
            <p:spPr>
              <a:xfrm>
                <a:off x="6438508" y="1915213"/>
                <a:ext cx="18852" cy="196863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직선 연결선 125"/>
              <p:cNvCxnSpPr/>
              <p:nvPr/>
            </p:nvCxnSpPr>
            <p:spPr>
              <a:xfrm>
                <a:off x="8559542" y="2671015"/>
                <a:ext cx="18852" cy="196863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직선 연결선 126"/>
              <p:cNvCxnSpPr/>
              <p:nvPr/>
            </p:nvCxnSpPr>
            <p:spPr>
              <a:xfrm>
                <a:off x="9266549" y="2293114"/>
                <a:ext cx="18852" cy="196863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8" name="그룹 127"/>
              <p:cNvGrpSpPr/>
              <p:nvPr/>
            </p:nvGrpSpPr>
            <p:grpSpPr>
              <a:xfrm>
                <a:off x="6532775" y="3277429"/>
                <a:ext cx="1979629" cy="1218535"/>
                <a:chOff x="4088682" y="3232160"/>
                <a:chExt cx="1979629" cy="1218535"/>
              </a:xfrm>
            </p:grpSpPr>
            <p:cxnSp>
              <p:nvCxnSpPr>
                <p:cNvPr id="226" name="직선 연결선 225"/>
                <p:cNvCxnSpPr/>
                <p:nvPr/>
              </p:nvCxnSpPr>
              <p:spPr>
                <a:xfrm>
                  <a:off x="4104493" y="3754561"/>
                  <a:ext cx="1960776" cy="68950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직선 연결선 226"/>
                <p:cNvCxnSpPr/>
                <p:nvPr/>
              </p:nvCxnSpPr>
              <p:spPr>
                <a:xfrm>
                  <a:off x="4088683" y="3232160"/>
                  <a:ext cx="1979628" cy="696133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직선 연결선 227"/>
                <p:cNvCxnSpPr/>
                <p:nvPr/>
              </p:nvCxnSpPr>
              <p:spPr>
                <a:xfrm>
                  <a:off x="4088682" y="3232160"/>
                  <a:ext cx="19440" cy="5224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직선 연결선 228"/>
                <p:cNvCxnSpPr/>
                <p:nvPr/>
              </p:nvCxnSpPr>
              <p:spPr>
                <a:xfrm>
                  <a:off x="6065269" y="3928293"/>
                  <a:ext cx="3041" cy="5224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그룹 128"/>
              <p:cNvGrpSpPr/>
              <p:nvPr/>
            </p:nvGrpSpPr>
            <p:grpSpPr>
              <a:xfrm>
                <a:off x="6523352" y="2681732"/>
                <a:ext cx="1979629" cy="1218535"/>
                <a:chOff x="4088682" y="3232160"/>
                <a:chExt cx="1979629" cy="1218535"/>
              </a:xfrm>
            </p:grpSpPr>
            <p:cxnSp>
              <p:nvCxnSpPr>
                <p:cNvPr id="222" name="직선 연결선 221"/>
                <p:cNvCxnSpPr/>
                <p:nvPr/>
              </p:nvCxnSpPr>
              <p:spPr>
                <a:xfrm>
                  <a:off x="4104493" y="3754561"/>
                  <a:ext cx="1960776" cy="68950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직선 연결선 222"/>
                <p:cNvCxnSpPr/>
                <p:nvPr/>
              </p:nvCxnSpPr>
              <p:spPr>
                <a:xfrm>
                  <a:off x="4088683" y="3232160"/>
                  <a:ext cx="1979628" cy="696133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직선 연결선 223"/>
                <p:cNvCxnSpPr/>
                <p:nvPr/>
              </p:nvCxnSpPr>
              <p:spPr>
                <a:xfrm>
                  <a:off x="4088682" y="3232160"/>
                  <a:ext cx="19440" cy="5224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직선 연결선 224"/>
                <p:cNvCxnSpPr/>
                <p:nvPr/>
              </p:nvCxnSpPr>
              <p:spPr>
                <a:xfrm>
                  <a:off x="6065269" y="3928293"/>
                  <a:ext cx="3041" cy="5224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4" name="그룹 213"/>
              <p:cNvGrpSpPr/>
              <p:nvPr/>
            </p:nvGrpSpPr>
            <p:grpSpPr>
              <a:xfrm>
                <a:off x="6513921" y="2072463"/>
                <a:ext cx="1979629" cy="1218535"/>
                <a:chOff x="4088682" y="3232160"/>
                <a:chExt cx="1979629" cy="1218535"/>
              </a:xfrm>
            </p:grpSpPr>
            <p:cxnSp>
              <p:nvCxnSpPr>
                <p:cNvPr id="218" name="직선 연결선 217"/>
                <p:cNvCxnSpPr/>
                <p:nvPr/>
              </p:nvCxnSpPr>
              <p:spPr>
                <a:xfrm>
                  <a:off x="4104493" y="3754561"/>
                  <a:ext cx="1960776" cy="68950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9" name="직선 연결선 218"/>
                <p:cNvCxnSpPr/>
                <p:nvPr/>
              </p:nvCxnSpPr>
              <p:spPr>
                <a:xfrm>
                  <a:off x="4088683" y="3232160"/>
                  <a:ext cx="1979628" cy="696133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0" name="직선 연결선 219"/>
                <p:cNvCxnSpPr/>
                <p:nvPr/>
              </p:nvCxnSpPr>
              <p:spPr>
                <a:xfrm>
                  <a:off x="4088682" y="3232160"/>
                  <a:ext cx="19440" cy="5224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1" name="직선 연결선 220"/>
                <p:cNvCxnSpPr/>
                <p:nvPr/>
              </p:nvCxnSpPr>
              <p:spPr>
                <a:xfrm>
                  <a:off x="6065269" y="3928293"/>
                  <a:ext cx="3041" cy="5224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15" name="직선 연결선 214"/>
              <p:cNvCxnSpPr/>
              <p:nvPr/>
            </p:nvCxnSpPr>
            <p:spPr>
              <a:xfrm flipV="1">
                <a:off x="6542787" y="3505943"/>
                <a:ext cx="513947" cy="2784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직선 연결선 215"/>
              <p:cNvCxnSpPr/>
              <p:nvPr/>
            </p:nvCxnSpPr>
            <p:spPr>
              <a:xfrm flipV="1">
                <a:off x="6551888" y="2892683"/>
                <a:ext cx="513947" cy="2784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직선 연결선 216"/>
              <p:cNvCxnSpPr/>
              <p:nvPr/>
            </p:nvCxnSpPr>
            <p:spPr>
              <a:xfrm flipV="1">
                <a:off x="6552642" y="2281321"/>
                <a:ext cx="513947" cy="2784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그룹 99"/>
            <p:cNvGrpSpPr/>
            <p:nvPr/>
          </p:nvGrpSpPr>
          <p:grpSpPr>
            <a:xfrm>
              <a:off x="2026596" y="4069378"/>
              <a:ext cx="486595" cy="205828"/>
              <a:chOff x="6399514" y="4723660"/>
              <a:chExt cx="879650" cy="372089"/>
            </a:xfrm>
          </p:grpSpPr>
          <p:cxnSp>
            <p:nvCxnSpPr>
              <p:cNvPr id="115" name="직선 연결선 114"/>
              <p:cNvCxnSpPr/>
              <p:nvPr/>
            </p:nvCxnSpPr>
            <p:spPr>
              <a:xfrm flipV="1">
                <a:off x="7001372" y="4949789"/>
                <a:ext cx="269435" cy="14596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직선 연결선 115"/>
              <p:cNvCxnSpPr/>
              <p:nvPr/>
            </p:nvCxnSpPr>
            <p:spPr>
              <a:xfrm>
                <a:off x="6659978" y="4723660"/>
                <a:ext cx="619186" cy="21773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직선 연결선 116"/>
              <p:cNvCxnSpPr/>
              <p:nvPr/>
            </p:nvCxnSpPr>
            <p:spPr>
              <a:xfrm>
                <a:off x="6399514" y="4871074"/>
                <a:ext cx="619186" cy="21773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직선 연결선 117"/>
              <p:cNvCxnSpPr/>
              <p:nvPr/>
            </p:nvCxnSpPr>
            <p:spPr>
              <a:xfrm flipV="1">
                <a:off x="6404445" y="4725114"/>
                <a:ext cx="269435" cy="14596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1" name="그룹 100"/>
            <p:cNvGrpSpPr/>
            <p:nvPr/>
          </p:nvGrpSpPr>
          <p:grpSpPr>
            <a:xfrm>
              <a:off x="1887024" y="3220071"/>
              <a:ext cx="1197325" cy="1106524"/>
              <a:chOff x="4380297" y="3245569"/>
              <a:chExt cx="1197325" cy="1106524"/>
            </a:xfrm>
          </p:grpSpPr>
          <p:cxnSp>
            <p:nvCxnSpPr>
              <p:cNvPr id="102" name="직선 연결선 101"/>
              <p:cNvCxnSpPr/>
              <p:nvPr/>
            </p:nvCxnSpPr>
            <p:spPr>
              <a:xfrm>
                <a:off x="4395983" y="3556614"/>
                <a:ext cx="0" cy="572986"/>
              </a:xfrm>
              <a:prstGeom prst="line">
                <a:avLst/>
              </a:prstGeom>
              <a:ln w="2857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3" name="그룹 102"/>
              <p:cNvGrpSpPr/>
              <p:nvPr/>
            </p:nvGrpSpPr>
            <p:grpSpPr>
              <a:xfrm>
                <a:off x="4389620" y="3813298"/>
                <a:ext cx="1188002" cy="538795"/>
                <a:chOff x="4389620" y="3813298"/>
                <a:chExt cx="1188002" cy="538795"/>
              </a:xfrm>
            </p:grpSpPr>
            <p:cxnSp>
              <p:nvCxnSpPr>
                <p:cNvPr id="111" name="직선 연결선 110"/>
                <p:cNvCxnSpPr/>
                <p:nvPr/>
              </p:nvCxnSpPr>
              <p:spPr>
                <a:xfrm>
                  <a:off x="4389620" y="4125500"/>
                  <a:ext cx="620562" cy="218219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직선 연결선 111"/>
                <p:cNvCxnSpPr/>
                <p:nvPr/>
              </p:nvCxnSpPr>
              <p:spPr>
                <a:xfrm flipV="1">
                  <a:off x="4405840" y="3813298"/>
                  <a:ext cx="573668" cy="310776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직선 연결선 112"/>
                <p:cNvCxnSpPr/>
                <p:nvPr/>
              </p:nvCxnSpPr>
              <p:spPr>
                <a:xfrm>
                  <a:off x="4952348" y="3823098"/>
                  <a:ext cx="620562" cy="218219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직선 연결선 113"/>
                <p:cNvCxnSpPr/>
                <p:nvPr/>
              </p:nvCxnSpPr>
              <p:spPr>
                <a:xfrm flipV="1">
                  <a:off x="5003954" y="4041317"/>
                  <a:ext cx="573668" cy="310776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4" name="그룹 103"/>
              <p:cNvGrpSpPr/>
              <p:nvPr/>
            </p:nvGrpSpPr>
            <p:grpSpPr>
              <a:xfrm>
                <a:off x="4380297" y="3245569"/>
                <a:ext cx="1188002" cy="538795"/>
                <a:chOff x="4389620" y="3813298"/>
                <a:chExt cx="1188002" cy="538795"/>
              </a:xfrm>
            </p:grpSpPr>
            <p:cxnSp>
              <p:nvCxnSpPr>
                <p:cNvPr id="107" name="직선 연결선 106"/>
                <p:cNvCxnSpPr/>
                <p:nvPr/>
              </p:nvCxnSpPr>
              <p:spPr>
                <a:xfrm>
                  <a:off x="4389620" y="4125500"/>
                  <a:ext cx="620562" cy="218219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직선 연결선 107"/>
                <p:cNvCxnSpPr/>
                <p:nvPr/>
              </p:nvCxnSpPr>
              <p:spPr>
                <a:xfrm flipV="1">
                  <a:off x="4405840" y="3813298"/>
                  <a:ext cx="573668" cy="310776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직선 연결선 108"/>
                <p:cNvCxnSpPr/>
                <p:nvPr/>
              </p:nvCxnSpPr>
              <p:spPr>
                <a:xfrm>
                  <a:off x="4952348" y="3823098"/>
                  <a:ext cx="620562" cy="218219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직선 연결선 109"/>
                <p:cNvCxnSpPr/>
                <p:nvPr/>
              </p:nvCxnSpPr>
              <p:spPr>
                <a:xfrm flipV="1">
                  <a:off x="5003954" y="4041317"/>
                  <a:ext cx="573668" cy="310776"/>
                </a:xfrm>
                <a:prstGeom prst="line">
                  <a:avLst/>
                </a:prstGeom>
                <a:ln w="28575">
                  <a:solidFill>
                    <a:srgbClr val="0070C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5" name="직선 연결선 104"/>
              <p:cNvCxnSpPr/>
              <p:nvPr/>
            </p:nvCxnSpPr>
            <p:spPr>
              <a:xfrm>
                <a:off x="4984742" y="3269368"/>
                <a:ext cx="0" cy="1052721"/>
              </a:xfrm>
              <a:prstGeom prst="line">
                <a:avLst/>
              </a:prstGeom>
              <a:ln w="2857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직선 연결선 105"/>
              <p:cNvCxnSpPr/>
              <p:nvPr/>
            </p:nvCxnSpPr>
            <p:spPr>
              <a:xfrm>
                <a:off x="5562904" y="3493356"/>
                <a:ext cx="0" cy="572986"/>
              </a:xfrm>
              <a:prstGeom prst="line">
                <a:avLst/>
              </a:prstGeom>
              <a:ln w="28575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64" name="TextBox 263"/>
          <p:cNvSpPr txBox="1"/>
          <p:nvPr/>
        </p:nvSpPr>
        <p:spPr>
          <a:xfrm>
            <a:off x="1298273" y="1398794"/>
            <a:ext cx="10091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육면체의 크기를 꼭지점으로 조절 할 수 있다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861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구체적 기능 및 시나리오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0" name="그룹 129"/>
          <p:cNvGrpSpPr/>
          <p:nvPr/>
        </p:nvGrpSpPr>
        <p:grpSpPr>
          <a:xfrm>
            <a:off x="1285200" y="2001600"/>
            <a:ext cx="8498647" cy="3983208"/>
            <a:chOff x="786755" y="1326325"/>
            <a:chExt cx="8498647" cy="3983208"/>
          </a:xfrm>
        </p:grpSpPr>
        <p:pic>
          <p:nvPicPr>
            <p:cNvPr id="142" name="그림 14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6755" y="1326325"/>
              <a:ext cx="3983208" cy="3983208"/>
            </a:xfrm>
            <a:prstGeom prst="rect">
              <a:avLst/>
            </a:prstGeom>
          </p:spPr>
        </p:pic>
        <p:grpSp>
          <p:nvGrpSpPr>
            <p:cNvPr id="143" name="그룹 142"/>
            <p:cNvGrpSpPr/>
            <p:nvPr/>
          </p:nvGrpSpPr>
          <p:grpSpPr>
            <a:xfrm>
              <a:off x="6399514" y="1537312"/>
              <a:ext cx="2885888" cy="3558437"/>
              <a:chOff x="6399514" y="1537312"/>
              <a:chExt cx="2885888" cy="3558437"/>
            </a:xfrm>
          </p:grpSpPr>
          <p:grpSp>
            <p:nvGrpSpPr>
              <p:cNvPr id="178" name="그룹 177"/>
              <p:cNvGrpSpPr/>
              <p:nvPr/>
            </p:nvGrpSpPr>
            <p:grpSpPr>
              <a:xfrm>
                <a:off x="6438508" y="1537312"/>
                <a:ext cx="2846894" cy="3102334"/>
                <a:chOff x="6438508" y="1537312"/>
                <a:chExt cx="2846894" cy="3102334"/>
              </a:xfrm>
            </p:grpSpPr>
            <p:cxnSp>
              <p:nvCxnSpPr>
                <p:cNvPr id="184" name="직선 연결선 183"/>
                <p:cNvCxnSpPr/>
                <p:nvPr/>
              </p:nvCxnSpPr>
              <p:spPr>
                <a:xfrm>
                  <a:off x="6438508" y="3883844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직선 연결선 184"/>
                <p:cNvCxnSpPr/>
                <p:nvPr/>
              </p:nvCxnSpPr>
              <p:spPr>
                <a:xfrm>
                  <a:off x="6438508" y="1915213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직선 연결선 185"/>
                <p:cNvCxnSpPr/>
                <p:nvPr/>
              </p:nvCxnSpPr>
              <p:spPr>
                <a:xfrm flipV="1">
                  <a:off x="8587819" y="2293114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직선 연결선 186"/>
                <p:cNvCxnSpPr/>
                <p:nvPr/>
              </p:nvCxnSpPr>
              <p:spPr>
                <a:xfrm flipV="1">
                  <a:off x="8587818" y="4261745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직선 연결선 187"/>
                <p:cNvCxnSpPr/>
                <p:nvPr/>
              </p:nvCxnSpPr>
              <p:spPr>
                <a:xfrm flipV="1">
                  <a:off x="6457360" y="1537312"/>
                  <a:ext cx="697583" cy="3779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직선 연결선 188"/>
                <p:cNvCxnSpPr/>
                <p:nvPr/>
              </p:nvCxnSpPr>
              <p:spPr>
                <a:xfrm>
                  <a:off x="7136090" y="1537312"/>
                  <a:ext cx="2149311" cy="7558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직선 연결선 189"/>
                <p:cNvCxnSpPr/>
                <p:nvPr/>
              </p:nvCxnSpPr>
              <p:spPr>
                <a:xfrm>
                  <a:off x="6438508" y="1915213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직선 연결선 190"/>
                <p:cNvCxnSpPr/>
                <p:nvPr/>
              </p:nvCxnSpPr>
              <p:spPr>
                <a:xfrm>
                  <a:off x="8559542" y="2671015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직선 연결선 191"/>
                <p:cNvCxnSpPr/>
                <p:nvPr/>
              </p:nvCxnSpPr>
              <p:spPr>
                <a:xfrm>
                  <a:off x="9266549" y="2293114"/>
                  <a:ext cx="18852" cy="196863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93" name="그룹 192"/>
                <p:cNvGrpSpPr/>
                <p:nvPr/>
              </p:nvGrpSpPr>
              <p:grpSpPr>
                <a:xfrm>
                  <a:off x="6532775" y="3277429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207" name="직선 연결선 206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직선 연결선 207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9" name="직선 연결선 208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0" name="직선 연결선 209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4" name="그룹 193"/>
                <p:cNvGrpSpPr/>
                <p:nvPr/>
              </p:nvGrpSpPr>
              <p:grpSpPr>
                <a:xfrm>
                  <a:off x="6523352" y="2681732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203" name="직선 연결선 202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4" name="직선 연결선 203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5" name="직선 연결선 204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6" name="직선 연결선 205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95" name="그룹 194"/>
                <p:cNvGrpSpPr/>
                <p:nvPr/>
              </p:nvGrpSpPr>
              <p:grpSpPr>
                <a:xfrm>
                  <a:off x="6513921" y="2072463"/>
                  <a:ext cx="1979629" cy="1218535"/>
                  <a:chOff x="4088682" y="3232160"/>
                  <a:chExt cx="1979629" cy="1218535"/>
                </a:xfrm>
              </p:grpSpPr>
              <p:cxnSp>
                <p:nvCxnSpPr>
                  <p:cNvPr id="199" name="직선 연결선 198"/>
                  <p:cNvCxnSpPr/>
                  <p:nvPr/>
                </p:nvCxnSpPr>
                <p:spPr>
                  <a:xfrm>
                    <a:off x="4104493" y="3754561"/>
                    <a:ext cx="1960776" cy="689504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0" name="직선 연결선 199"/>
                  <p:cNvCxnSpPr/>
                  <p:nvPr/>
                </p:nvCxnSpPr>
                <p:spPr>
                  <a:xfrm>
                    <a:off x="4088683" y="3232160"/>
                    <a:ext cx="1979628" cy="696133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직선 연결선 200"/>
                  <p:cNvCxnSpPr/>
                  <p:nvPr/>
                </p:nvCxnSpPr>
                <p:spPr>
                  <a:xfrm>
                    <a:off x="4088682" y="3232160"/>
                    <a:ext cx="19440" cy="522401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2" name="직선 연결선 201"/>
                  <p:cNvCxnSpPr/>
                  <p:nvPr/>
                </p:nvCxnSpPr>
                <p:spPr>
                  <a:xfrm>
                    <a:off x="6065269" y="3928293"/>
                    <a:ext cx="3041" cy="522402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96" name="직선 연결선 195"/>
                <p:cNvCxnSpPr/>
                <p:nvPr/>
              </p:nvCxnSpPr>
              <p:spPr>
                <a:xfrm flipV="1">
                  <a:off x="6542787" y="350594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직선 연결선 196"/>
                <p:cNvCxnSpPr/>
                <p:nvPr/>
              </p:nvCxnSpPr>
              <p:spPr>
                <a:xfrm flipV="1">
                  <a:off x="6551888" y="2892683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직선 연결선 197"/>
                <p:cNvCxnSpPr/>
                <p:nvPr/>
              </p:nvCxnSpPr>
              <p:spPr>
                <a:xfrm flipV="1">
                  <a:off x="6552642" y="2281321"/>
                  <a:ext cx="513947" cy="27842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그룹 178"/>
              <p:cNvGrpSpPr/>
              <p:nvPr/>
            </p:nvGrpSpPr>
            <p:grpSpPr>
              <a:xfrm>
                <a:off x="6399514" y="4723660"/>
                <a:ext cx="879650" cy="372089"/>
                <a:chOff x="6399514" y="4723660"/>
                <a:chExt cx="879650" cy="372089"/>
              </a:xfrm>
            </p:grpSpPr>
            <p:cxnSp>
              <p:nvCxnSpPr>
                <p:cNvPr id="180" name="직선 연결선 179"/>
                <p:cNvCxnSpPr/>
                <p:nvPr/>
              </p:nvCxnSpPr>
              <p:spPr>
                <a:xfrm flipV="1">
                  <a:off x="7001372" y="4949789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직선 연결선 180"/>
                <p:cNvCxnSpPr/>
                <p:nvPr/>
              </p:nvCxnSpPr>
              <p:spPr>
                <a:xfrm>
                  <a:off x="6659978" y="4723660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직선 연결선 181"/>
                <p:cNvCxnSpPr/>
                <p:nvPr/>
              </p:nvCxnSpPr>
              <p:spPr>
                <a:xfrm>
                  <a:off x="6399514" y="4871074"/>
                  <a:ext cx="619186" cy="21773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직선 연결선 182"/>
                <p:cNvCxnSpPr/>
                <p:nvPr/>
              </p:nvCxnSpPr>
              <p:spPr>
                <a:xfrm flipV="1">
                  <a:off x="6404445" y="4725114"/>
                  <a:ext cx="269435" cy="145960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4" name="그룹 143"/>
            <p:cNvGrpSpPr/>
            <p:nvPr/>
          </p:nvGrpSpPr>
          <p:grpSpPr>
            <a:xfrm>
              <a:off x="2048166" y="2306789"/>
              <a:ext cx="1574814" cy="1716115"/>
              <a:chOff x="6438508" y="1537312"/>
              <a:chExt cx="2846894" cy="3102334"/>
            </a:xfrm>
          </p:grpSpPr>
          <p:cxnSp>
            <p:nvCxnSpPr>
              <p:cNvPr id="151" name="직선 연결선 150"/>
              <p:cNvCxnSpPr/>
              <p:nvPr/>
            </p:nvCxnSpPr>
            <p:spPr>
              <a:xfrm>
                <a:off x="6438508" y="3883844"/>
                <a:ext cx="2149311" cy="7558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직선 연결선 151"/>
              <p:cNvCxnSpPr/>
              <p:nvPr/>
            </p:nvCxnSpPr>
            <p:spPr>
              <a:xfrm>
                <a:off x="6438508" y="1915213"/>
                <a:ext cx="2149311" cy="7558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직선 연결선 152"/>
              <p:cNvCxnSpPr/>
              <p:nvPr/>
            </p:nvCxnSpPr>
            <p:spPr>
              <a:xfrm flipV="1">
                <a:off x="8587819" y="2293114"/>
                <a:ext cx="697583" cy="37790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직선 연결선 153"/>
              <p:cNvCxnSpPr/>
              <p:nvPr/>
            </p:nvCxnSpPr>
            <p:spPr>
              <a:xfrm flipV="1">
                <a:off x="8587818" y="4261745"/>
                <a:ext cx="697583" cy="37790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5" name="직선 연결선 154"/>
              <p:cNvCxnSpPr/>
              <p:nvPr/>
            </p:nvCxnSpPr>
            <p:spPr>
              <a:xfrm flipV="1">
                <a:off x="6457360" y="1537312"/>
                <a:ext cx="697583" cy="37790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직선 연결선 155"/>
              <p:cNvCxnSpPr/>
              <p:nvPr/>
            </p:nvCxnSpPr>
            <p:spPr>
              <a:xfrm>
                <a:off x="7136090" y="1537312"/>
                <a:ext cx="2149311" cy="7558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7" name="직선 연결선 156"/>
              <p:cNvCxnSpPr/>
              <p:nvPr/>
            </p:nvCxnSpPr>
            <p:spPr>
              <a:xfrm>
                <a:off x="6438508" y="1915213"/>
                <a:ext cx="18852" cy="196863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직선 연결선 157"/>
              <p:cNvCxnSpPr/>
              <p:nvPr/>
            </p:nvCxnSpPr>
            <p:spPr>
              <a:xfrm>
                <a:off x="8559542" y="2671015"/>
                <a:ext cx="18852" cy="196863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직선 연결선 158"/>
              <p:cNvCxnSpPr/>
              <p:nvPr/>
            </p:nvCxnSpPr>
            <p:spPr>
              <a:xfrm>
                <a:off x="9266549" y="2293114"/>
                <a:ext cx="18852" cy="196863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60" name="그룹 159"/>
              <p:cNvGrpSpPr/>
              <p:nvPr/>
            </p:nvGrpSpPr>
            <p:grpSpPr>
              <a:xfrm>
                <a:off x="6532775" y="3277429"/>
                <a:ext cx="1979629" cy="1218535"/>
                <a:chOff x="4088682" y="3232160"/>
                <a:chExt cx="1979629" cy="1218535"/>
              </a:xfrm>
            </p:grpSpPr>
            <p:cxnSp>
              <p:nvCxnSpPr>
                <p:cNvPr id="174" name="직선 연결선 173"/>
                <p:cNvCxnSpPr/>
                <p:nvPr/>
              </p:nvCxnSpPr>
              <p:spPr>
                <a:xfrm>
                  <a:off x="4104493" y="3754561"/>
                  <a:ext cx="1960776" cy="68950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직선 연결선 174"/>
                <p:cNvCxnSpPr/>
                <p:nvPr/>
              </p:nvCxnSpPr>
              <p:spPr>
                <a:xfrm>
                  <a:off x="4088683" y="3232160"/>
                  <a:ext cx="1979628" cy="696133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직선 연결선 175"/>
                <p:cNvCxnSpPr/>
                <p:nvPr/>
              </p:nvCxnSpPr>
              <p:spPr>
                <a:xfrm>
                  <a:off x="4088682" y="3232160"/>
                  <a:ext cx="19440" cy="5224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직선 연결선 176"/>
                <p:cNvCxnSpPr/>
                <p:nvPr/>
              </p:nvCxnSpPr>
              <p:spPr>
                <a:xfrm>
                  <a:off x="6065269" y="3928293"/>
                  <a:ext cx="3041" cy="5224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1" name="그룹 160"/>
              <p:cNvGrpSpPr/>
              <p:nvPr/>
            </p:nvGrpSpPr>
            <p:grpSpPr>
              <a:xfrm>
                <a:off x="6523352" y="2681732"/>
                <a:ext cx="1979629" cy="1218535"/>
                <a:chOff x="4088682" y="3232160"/>
                <a:chExt cx="1979629" cy="1218535"/>
              </a:xfrm>
            </p:grpSpPr>
            <p:cxnSp>
              <p:nvCxnSpPr>
                <p:cNvPr id="170" name="직선 연결선 169"/>
                <p:cNvCxnSpPr/>
                <p:nvPr/>
              </p:nvCxnSpPr>
              <p:spPr>
                <a:xfrm>
                  <a:off x="4104493" y="3754561"/>
                  <a:ext cx="1960776" cy="68950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직선 연결선 170"/>
                <p:cNvCxnSpPr/>
                <p:nvPr/>
              </p:nvCxnSpPr>
              <p:spPr>
                <a:xfrm>
                  <a:off x="4088683" y="3232160"/>
                  <a:ext cx="1979628" cy="696133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직선 연결선 171"/>
                <p:cNvCxnSpPr/>
                <p:nvPr/>
              </p:nvCxnSpPr>
              <p:spPr>
                <a:xfrm>
                  <a:off x="4088682" y="3232160"/>
                  <a:ext cx="19440" cy="5224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직선 연결선 172"/>
                <p:cNvCxnSpPr/>
                <p:nvPr/>
              </p:nvCxnSpPr>
              <p:spPr>
                <a:xfrm>
                  <a:off x="6065269" y="3928293"/>
                  <a:ext cx="3041" cy="5224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2" name="그룹 161"/>
              <p:cNvGrpSpPr/>
              <p:nvPr/>
            </p:nvGrpSpPr>
            <p:grpSpPr>
              <a:xfrm>
                <a:off x="6513921" y="2072463"/>
                <a:ext cx="1979629" cy="1218535"/>
                <a:chOff x="4088682" y="3232160"/>
                <a:chExt cx="1979629" cy="1218535"/>
              </a:xfrm>
            </p:grpSpPr>
            <p:cxnSp>
              <p:nvCxnSpPr>
                <p:cNvPr id="166" name="직선 연결선 165"/>
                <p:cNvCxnSpPr/>
                <p:nvPr/>
              </p:nvCxnSpPr>
              <p:spPr>
                <a:xfrm>
                  <a:off x="4104493" y="3754561"/>
                  <a:ext cx="1960776" cy="689504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직선 연결선 166"/>
                <p:cNvCxnSpPr/>
                <p:nvPr/>
              </p:nvCxnSpPr>
              <p:spPr>
                <a:xfrm>
                  <a:off x="4088683" y="3232160"/>
                  <a:ext cx="1979628" cy="696133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8" name="직선 연결선 167"/>
                <p:cNvCxnSpPr/>
                <p:nvPr/>
              </p:nvCxnSpPr>
              <p:spPr>
                <a:xfrm>
                  <a:off x="4088682" y="3232160"/>
                  <a:ext cx="19440" cy="522401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직선 연결선 168"/>
                <p:cNvCxnSpPr/>
                <p:nvPr/>
              </p:nvCxnSpPr>
              <p:spPr>
                <a:xfrm>
                  <a:off x="6065269" y="3928293"/>
                  <a:ext cx="3041" cy="522402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3" name="직선 연결선 162"/>
              <p:cNvCxnSpPr/>
              <p:nvPr/>
            </p:nvCxnSpPr>
            <p:spPr>
              <a:xfrm flipV="1">
                <a:off x="6542787" y="3505943"/>
                <a:ext cx="513947" cy="2784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직선 연결선 163"/>
              <p:cNvCxnSpPr/>
              <p:nvPr/>
            </p:nvCxnSpPr>
            <p:spPr>
              <a:xfrm flipV="1">
                <a:off x="6551888" y="2892683"/>
                <a:ext cx="513947" cy="2784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직선 연결선 164"/>
              <p:cNvCxnSpPr/>
              <p:nvPr/>
            </p:nvCxnSpPr>
            <p:spPr>
              <a:xfrm flipV="1">
                <a:off x="6552642" y="2281321"/>
                <a:ext cx="513947" cy="27842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5" name="그룹 144"/>
            <p:cNvGrpSpPr/>
            <p:nvPr/>
          </p:nvGrpSpPr>
          <p:grpSpPr>
            <a:xfrm>
              <a:off x="2026596" y="4069378"/>
              <a:ext cx="486595" cy="205828"/>
              <a:chOff x="6399514" y="4723660"/>
              <a:chExt cx="879650" cy="372089"/>
            </a:xfrm>
          </p:grpSpPr>
          <p:cxnSp>
            <p:nvCxnSpPr>
              <p:cNvPr id="147" name="직선 연결선 146"/>
              <p:cNvCxnSpPr/>
              <p:nvPr/>
            </p:nvCxnSpPr>
            <p:spPr>
              <a:xfrm flipV="1">
                <a:off x="7001372" y="4949789"/>
                <a:ext cx="269435" cy="14596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직선 연결선 147"/>
              <p:cNvCxnSpPr/>
              <p:nvPr/>
            </p:nvCxnSpPr>
            <p:spPr>
              <a:xfrm>
                <a:off x="6659978" y="4723660"/>
                <a:ext cx="619186" cy="21773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9" name="직선 연결선 148"/>
              <p:cNvCxnSpPr/>
              <p:nvPr/>
            </p:nvCxnSpPr>
            <p:spPr>
              <a:xfrm>
                <a:off x="6399514" y="4871074"/>
                <a:ext cx="619186" cy="217736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직선 연결선 149"/>
              <p:cNvCxnSpPr/>
              <p:nvPr/>
            </p:nvCxnSpPr>
            <p:spPr>
              <a:xfrm flipV="1">
                <a:off x="6404445" y="4725114"/>
                <a:ext cx="269435" cy="14596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6" name="직선 연결선 145"/>
            <p:cNvCxnSpPr/>
            <p:nvPr/>
          </p:nvCxnSpPr>
          <p:spPr>
            <a:xfrm>
              <a:off x="2420910" y="2307069"/>
              <a:ext cx="1188139" cy="417806"/>
            </a:xfrm>
            <a:prstGeom prst="line">
              <a:avLst/>
            </a:prstGeom>
            <a:ln w="285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1" name="직선 연결선 130"/>
          <p:cNvCxnSpPr/>
          <p:nvPr/>
        </p:nvCxnSpPr>
        <p:spPr>
          <a:xfrm>
            <a:off x="2532680" y="3193930"/>
            <a:ext cx="1188139" cy="417806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/>
          <p:cNvCxnSpPr/>
          <p:nvPr/>
        </p:nvCxnSpPr>
        <p:spPr>
          <a:xfrm>
            <a:off x="2532680" y="4278002"/>
            <a:ext cx="1188139" cy="417806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직선 연결선 132"/>
          <p:cNvCxnSpPr/>
          <p:nvPr/>
        </p:nvCxnSpPr>
        <p:spPr>
          <a:xfrm>
            <a:off x="2919355" y="4060714"/>
            <a:ext cx="1188139" cy="417806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/>
          <p:cNvCxnSpPr/>
          <p:nvPr/>
        </p:nvCxnSpPr>
        <p:spPr>
          <a:xfrm flipH="1">
            <a:off x="3728649" y="4487329"/>
            <a:ext cx="379050" cy="20847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/>
          <p:cNvCxnSpPr/>
          <p:nvPr/>
        </p:nvCxnSpPr>
        <p:spPr>
          <a:xfrm flipH="1">
            <a:off x="2524661" y="4061710"/>
            <a:ext cx="379050" cy="20847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직선 연결선 135"/>
          <p:cNvCxnSpPr/>
          <p:nvPr/>
        </p:nvCxnSpPr>
        <p:spPr>
          <a:xfrm flipH="1">
            <a:off x="3724041" y="3400434"/>
            <a:ext cx="379050" cy="20847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/>
          <p:nvPr/>
        </p:nvCxnSpPr>
        <p:spPr>
          <a:xfrm flipH="1">
            <a:off x="2555240" y="2985169"/>
            <a:ext cx="379050" cy="20847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직선 연결선 137"/>
          <p:cNvCxnSpPr/>
          <p:nvPr/>
        </p:nvCxnSpPr>
        <p:spPr>
          <a:xfrm>
            <a:off x="4109471" y="3422581"/>
            <a:ext cx="5123" cy="10753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연결선 138"/>
          <p:cNvCxnSpPr/>
          <p:nvPr/>
        </p:nvCxnSpPr>
        <p:spPr>
          <a:xfrm>
            <a:off x="3738251" y="3599329"/>
            <a:ext cx="5123" cy="10753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직선 연결선 139"/>
          <p:cNvCxnSpPr/>
          <p:nvPr/>
        </p:nvCxnSpPr>
        <p:spPr>
          <a:xfrm>
            <a:off x="2540511" y="3207898"/>
            <a:ext cx="5123" cy="10753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직선 연결선 140"/>
          <p:cNvCxnSpPr/>
          <p:nvPr/>
        </p:nvCxnSpPr>
        <p:spPr>
          <a:xfrm>
            <a:off x="2916681" y="2993495"/>
            <a:ext cx="5123" cy="107536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xtBox 210"/>
          <p:cNvSpPr txBox="1"/>
          <p:nvPr/>
        </p:nvSpPr>
        <p:spPr>
          <a:xfrm>
            <a:off x="1298273" y="1398794"/>
            <a:ext cx="10091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err="1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마커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위의 육면체의 꼭지점을 가구의 꼭지점에 맞춘다</a:t>
            </a:r>
            <a:r>
              <a:rPr lang="en-US" altLang="ko-KR" sz="28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1337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구체적 기능 및 시나리오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9" name="그룹 178"/>
          <p:cNvGrpSpPr/>
          <p:nvPr/>
        </p:nvGrpSpPr>
        <p:grpSpPr>
          <a:xfrm>
            <a:off x="6897959" y="5398935"/>
            <a:ext cx="879650" cy="372089"/>
            <a:chOff x="6399514" y="4723660"/>
            <a:chExt cx="879650" cy="372089"/>
          </a:xfrm>
        </p:grpSpPr>
        <p:cxnSp>
          <p:nvCxnSpPr>
            <p:cNvPr id="180" name="직선 연결선 179"/>
            <p:cNvCxnSpPr/>
            <p:nvPr/>
          </p:nvCxnSpPr>
          <p:spPr>
            <a:xfrm flipV="1">
              <a:off x="7001372" y="4949789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6659978" y="4723660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6399514" y="4871074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 flipV="1">
              <a:off x="6404445" y="4725114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그룹 144"/>
          <p:cNvGrpSpPr/>
          <p:nvPr/>
        </p:nvGrpSpPr>
        <p:grpSpPr>
          <a:xfrm>
            <a:off x="2890631" y="4522837"/>
            <a:ext cx="486595" cy="205828"/>
            <a:chOff x="6399514" y="4723660"/>
            <a:chExt cx="879650" cy="372089"/>
          </a:xfrm>
        </p:grpSpPr>
        <p:cxnSp>
          <p:nvCxnSpPr>
            <p:cNvPr id="147" name="직선 연결선 146"/>
            <p:cNvCxnSpPr/>
            <p:nvPr/>
          </p:nvCxnSpPr>
          <p:spPr>
            <a:xfrm flipV="1">
              <a:off x="7001372" y="4949789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/>
            <p:cNvCxnSpPr/>
            <p:nvPr/>
          </p:nvCxnSpPr>
          <p:spPr>
            <a:xfrm>
              <a:off x="6659978" y="4723660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/>
            <p:cNvCxnSpPr/>
            <p:nvPr/>
          </p:nvCxnSpPr>
          <p:spPr>
            <a:xfrm>
              <a:off x="6399514" y="4871074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연결선 149"/>
            <p:cNvCxnSpPr/>
            <p:nvPr/>
          </p:nvCxnSpPr>
          <p:spPr>
            <a:xfrm flipV="1">
              <a:off x="6404445" y="4725114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2" name="직선 연결선 131"/>
          <p:cNvCxnSpPr/>
          <p:nvPr/>
        </p:nvCxnSpPr>
        <p:spPr>
          <a:xfrm>
            <a:off x="6435835" y="5634015"/>
            <a:ext cx="987348" cy="34719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직선 연결선 138"/>
          <p:cNvCxnSpPr/>
          <p:nvPr/>
        </p:nvCxnSpPr>
        <p:spPr>
          <a:xfrm>
            <a:off x="7499991" y="4522837"/>
            <a:ext cx="0" cy="1368585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TextBox 210"/>
          <p:cNvSpPr txBox="1"/>
          <p:nvPr/>
        </p:nvSpPr>
        <p:spPr>
          <a:xfrm>
            <a:off x="1298273" y="1398794"/>
            <a:ext cx="10091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육면체의 꼭지점을 방의 모서리에 놓는다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  <p:cxnSp>
        <p:nvCxnSpPr>
          <p:cNvPr id="38" name="직선 연결선 37"/>
          <p:cNvCxnSpPr/>
          <p:nvPr/>
        </p:nvCxnSpPr>
        <p:spPr>
          <a:xfrm flipH="1">
            <a:off x="7593006" y="5521184"/>
            <a:ext cx="784704" cy="43159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7377353" y="5081686"/>
            <a:ext cx="1000356" cy="351773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 flipH="1">
            <a:off x="6407184" y="5103302"/>
            <a:ext cx="834356" cy="45890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 flipH="1">
            <a:off x="7600313" y="3970200"/>
            <a:ext cx="760348" cy="40253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8473547" y="3991264"/>
            <a:ext cx="0" cy="140767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/>
          <p:nvPr/>
        </p:nvCxnSpPr>
        <p:spPr>
          <a:xfrm>
            <a:off x="7353300" y="3520440"/>
            <a:ext cx="1024409" cy="34798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H="1">
            <a:off x="1992048" y="4179907"/>
            <a:ext cx="4799448" cy="263971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2" name="그림 1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86" y="2009220"/>
            <a:ext cx="3983208" cy="3983208"/>
          </a:xfrm>
          <a:prstGeom prst="rect">
            <a:avLst/>
          </a:prstGeom>
        </p:spPr>
      </p:pic>
      <p:cxnSp>
        <p:nvCxnSpPr>
          <p:cNvPr id="58" name="직선 연결선 57"/>
          <p:cNvCxnSpPr/>
          <p:nvPr/>
        </p:nvCxnSpPr>
        <p:spPr>
          <a:xfrm>
            <a:off x="6784806" y="4142495"/>
            <a:ext cx="5520277" cy="194119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/>
          <p:nvPr/>
        </p:nvCxnSpPr>
        <p:spPr>
          <a:xfrm>
            <a:off x="6802788" y="2001600"/>
            <a:ext cx="0" cy="214089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 flipH="1">
            <a:off x="2307066" y="4100321"/>
            <a:ext cx="771925" cy="42456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3070248" y="4100321"/>
            <a:ext cx="1208066" cy="42481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/>
          <p:cNvCxnSpPr/>
          <p:nvPr/>
        </p:nvCxnSpPr>
        <p:spPr>
          <a:xfrm>
            <a:off x="3070248" y="2461260"/>
            <a:ext cx="0" cy="163906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직선 연결선 76"/>
          <p:cNvCxnSpPr/>
          <p:nvPr/>
        </p:nvCxnSpPr>
        <p:spPr>
          <a:xfrm flipH="1">
            <a:off x="2595126" y="4369126"/>
            <a:ext cx="516947" cy="28432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/>
          <p:cNvCxnSpPr/>
          <p:nvPr/>
        </p:nvCxnSpPr>
        <p:spPr>
          <a:xfrm>
            <a:off x="3109562" y="4355855"/>
            <a:ext cx="589808" cy="20740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직선 연결선 83"/>
          <p:cNvCxnSpPr/>
          <p:nvPr/>
        </p:nvCxnSpPr>
        <p:spPr>
          <a:xfrm flipH="1">
            <a:off x="3158318" y="4570820"/>
            <a:ext cx="516947" cy="28432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/>
          <p:cNvCxnSpPr/>
          <p:nvPr/>
        </p:nvCxnSpPr>
        <p:spPr>
          <a:xfrm>
            <a:off x="2584035" y="4645505"/>
            <a:ext cx="589808" cy="20740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연결선 85"/>
          <p:cNvCxnSpPr/>
          <p:nvPr/>
        </p:nvCxnSpPr>
        <p:spPr>
          <a:xfrm>
            <a:off x="3117870" y="3696044"/>
            <a:ext cx="0" cy="67308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직선 연결선 87"/>
          <p:cNvCxnSpPr/>
          <p:nvPr/>
        </p:nvCxnSpPr>
        <p:spPr>
          <a:xfrm>
            <a:off x="3674281" y="3890177"/>
            <a:ext cx="0" cy="67308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연결선 88"/>
          <p:cNvCxnSpPr/>
          <p:nvPr/>
        </p:nvCxnSpPr>
        <p:spPr>
          <a:xfrm>
            <a:off x="3182619" y="4179827"/>
            <a:ext cx="0" cy="67308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직선 연결선 89"/>
          <p:cNvCxnSpPr/>
          <p:nvPr/>
        </p:nvCxnSpPr>
        <p:spPr>
          <a:xfrm>
            <a:off x="2595126" y="3970200"/>
            <a:ext cx="0" cy="67308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 flipH="1">
            <a:off x="3165492" y="3890887"/>
            <a:ext cx="516947" cy="28432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 flipH="1">
            <a:off x="2601752" y="3706942"/>
            <a:ext cx="516947" cy="284322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2620287" y="3974768"/>
            <a:ext cx="589808" cy="20740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>
            <a:off x="3125324" y="3706888"/>
            <a:ext cx="589808" cy="20740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타원 33"/>
          <p:cNvSpPr/>
          <p:nvPr/>
        </p:nvSpPr>
        <p:spPr>
          <a:xfrm>
            <a:off x="7184018" y="3400795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타원 97"/>
          <p:cNvSpPr/>
          <p:nvPr/>
        </p:nvSpPr>
        <p:spPr>
          <a:xfrm>
            <a:off x="8344486" y="3821368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타원 98"/>
          <p:cNvSpPr/>
          <p:nvPr/>
        </p:nvSpPr>
        <p:spPr>
          <a:xfrm>
            <a:off x="7399671" y="4322753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타원 99"/>
          <p:cNvSpPr/>
          <p:nvPr/>
        </p:nvSpPr>
        <p:spPr>
          <a:xfrm>
            <a:off x="6223501" y="3906986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타원 100"/>
          <p:cNvSpPr/>
          <p:nvPr/>
        </p:nvSpPr>
        <p:spPr>
          <a:xfrm>
            <a:off x="6236621" y="5495333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타원 101"/>
          <p:cNvSpPr/>
          <p:nvPr/>
        </p:nvSpPr>
        <p:spPr>
          <a:xfrm>
            <a:off x="7409103" y="5891422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타원 102"/>
          <p:cNvSpPr/>
          <p:nvPr/>
        </p:nvSpPr>
        <p:spPr>
          <a:xfrm>
            <a:off x="8368604" y="5383982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타원 103"/>
          <p:cNvSpPr/>
          <p:nvPr/>
        </p:nvSpPr>
        <p:spPr>
          <a:xfrm>
            <a:off x="7213642" y="4972098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연결선 43"/>
          <p:cNvCxnSpPr>
            <a:stCxn id="100" idx="4"/>
          </p:cNvCxnSpPr>
          <p:nvPr/>
        </p:nvCxnSpPr>
        <p:spPr>
          <a:xfrm>
            <a:off x="6320169" y="4100321"/>
            <a:ext cx="0" cy="1407984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/>
          <p:cNvCxnSpPr>
            <a:endCxn id="99" idx="2"/>
          </p:cNvCxnSpPr>
          <p:nvPr/>
        </p:nvCxnSpPr>
        <p:spPr>
          <a:xfrm>
            <a:off x="6400789" y="4048072"/>
            <a:ext cx="998882" cy="37134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/>
          <p:cNvCxnSpPr>
            <a:stCxn id="34" idx="4"/>
          </p:cNvCxnSpPr>
          <p:nvPr/>
        </p:nvCxnSpPr>
        <p:spPr>
          <a:xfrm>
            <a:off x="7280686" y="3594130"/>
            <a:ext cx="0" cy="141475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 flipH="1">
            <a:off x="6400790" y="3535781"/>
            <a:ext cx="812852" cy="44707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타원 142"/>
          <p:cNvSpPr/>
          <p:nvPr/>
        </p:nvSpPr>
        <p:spPr>
          <a:xfrm>
            <a:off x="3128787" y="4114132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타원 143"/>
          <p:cNvSpPr/>
          <p:nvPr/>
        </p:nvSpPr>
        <p:spPr>
          <a:xfrm>
            <a:off x="3612637" y="3850851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타원 151"/>
          <p:cNvSpPr/>
          <p:nvPr/>
        </p:nvSpPr>
        <p:spPr>
          <a:xfrm>
            <a:off x="2547920" y="3913159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/>
          <p:cNvSpPr/>
          <p:nvPr/>
        </p:nvSpPr>
        <p:spPr>
          <a:xfrm>
            <a:off x="3075735" y="3645495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타원 153"/>
          <p:cNvSpPr/>
          <p:nvPr/>
        </p:nvSpPr>
        <p:spPr>
          <a:xfrm>
            <a:off x="3613343" y="4515739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타원 154"/>
          <p:cNvSpPr/>
          <p:nvPr/>
        </p:nvSpPr>
        <p:spPr>
          <a:xfrm>
            <a:off x="3057431" y="4316718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타원 155"/>
          <p:cNvSpPr/>
          <p:nvPr/>
        </p:nvSpPr>
        <p:spPr>
          <a:xfrm>
            <a:off x="3125228" y="4775117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타원 156"/>
          <p:cNvSpPr/>
          <p:nvPr/>
        </p:nvSpPr>
        <p:spPr>
          <a:xfrm>
            <a:off x="2530836" y="4583059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071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구체적 기능 및 시나리오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9" name="그룹 178"/>
          <p:cNvGrpSpPr/>
          <p:nvPr/>
        </p:nvGrpSpPr>
        <p:grpSpPr>
          <a:xfrm>
            <a:off x="6897959" y="5398935"/>
            <a:ext cx="879650" cy="372089"/>
            <a:chOff x="6399514" y="4723660"/>
            <a:chExt cx="879650" cy="372089"/>
          </a:xfrm>
        </p:grpSpPr>
        <p:cxnSp>
          <p:nvCxnSpPr>
            <p:cNvPr id="180" name="직선 연결선 179"/>
            <p:cNvCxnSpPr/>
            <p:nvPr/>
          </p:nvCxnSpPr>
          <p:spPr>
            <a:xfrm flipV="1">
              <a:off x="7001372" y="4949789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6659978" y="4723660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6399514" y="4871074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 flipV="1">
              <a:off x="6404445" y="4725114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그룹 144"/>
          <p:cNvGrpSpPr/>
          <p:nvPr/>
        </p:nvGrpSpPr>
        <p:grpSpPr>
          <a:xfrm>
            <a:off x="2890631" y="4522837"/>
            <a:ext cx="486595" cy="205828"/>
            <a:chOff x="6399514" y="4723660"/>
            <a:chExt cx="879650" cy="372089"/>
          </a:xfrm>
        </p:grpSpPr>
        <p:cxnSp>
          <p:nvCxnSpPr>
            <p:cNvPr id="147" name="직선 연결선 146"/>
            <p:cNvCxnSpPr/>
            <p:nvPr/>
          </p:nvCxnSpPr>
          <p:spPr>
            <a:xfrm flipV="1">
              <a:off x="7001372" y="4949789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/>
            <p:cNvCxnSpPr/>
            <p:nvPr/>
          </p:nvCxnSpPr>
          <p:spPr>
            <a:xfrm>
              <a:off x="6659978" y="4723660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/>
            <p:cNvCxnSpPr/>
            <p:nvPr/>
          </p:nvCxnSpPr>
          <p:spPr>
            <a:xfrm>
              <a:off x="6399514" y="4871074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연결선 149"/>
            <p:cNvCxnSpPr/>
            <p:nvPr/>
          </p:nvCxnSpPr>
          <p:spPr>
            <a:xfrm flipV="1">
              <a:off x="6404445" y="4725114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/>
          <p:cNvSpPr txBox="1"/>
          <p:nvPr/>
        </p:nvSpPr>
        <p:spPr>
          <a:xfrm>
            <a:off x="1298273" y="1398794"/>
            <a:ext cx="10091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육면체의 꼭지점을 방의 모서리에 놓는다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  <p:cxnSp>
        <p:nvCxnSpPr>
          <p:cNvPr id="52" name="직선 연결선 51"/>
          <p:cNvCxnSpPr/>
          <p:nvPr/>
        </p:nvCxnSpPr>
        <p:spPr>
          <a:xfrm flipH="1">
            <a:off x="1992048" y="4212482"/>
            <a:ext cx="4740222" cy="260713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2" name="그림 14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86" y="2009220"/>
            <a:ext cx="3983208" cy="3983208"/>
          </a:xfrm>
          <a:prstGeom prst="rect">
            <a:avLst/>
          </a:prstGeom>
        </p:spPr>
      </p:pic>
      <p:cxnSp>
        <p:nvCxnSpPr>
          <p:cNvPr id="58" name="직선 연결선 57"/>
          <p:cNvCxnSpPr/>
          <p:nvPr/>
        </p:nvCxnSpPr>
        <p:spPr>
          <a:xfrm>
            <a:off x="6873623" y="4173727"/>
            <a:ext cx="5431460" cy="190995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직선 연결선 58"/>
          <p:cNvCxnSpPr>
            <a:endCxn id="60" idx="0"/>
          </p:cNvCxnSpPr>
          <p:nvPr/>
        </p:nvCxnSpPr>
        <p:spPr>
          <a:xfrm flipH="1">
            <a:off x="6801292" y="2001600"/>
            <a:ext cx="1496" cy="206130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 flipH="1">
            <a:off x="2307066" y="4100321"/>
            <a:ext cx="771925" cy="424563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3070248" y="4100321"/>
            <a:ext cx="1093190" cy="384417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/>
          <p:cNvCxnSpPr/>
          <p:nvPr/>
        </p:nvCxnSpPr>
        <p:spPr>
          <a:xfrm>
            <a:off x="3070248" y="2461260"/>
            <a:ext cx="0" cy="163906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타원 59"/>
          <p:cNvSpPr/>
          <p:nvPr/>
        </p:nvSpPr>
        <p:spPr>
          <a:xfrm>
            <a:off x="6704624" y="4062909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3034712" y="4032406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18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구체적 기능 및 시나리오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9" name="그룹 178"/>
          <p:cNvGrpSpPr/>
          <p:nvPr/>
        </p:nvGrpSpPr>
        <p:grpSpPr>
          <a:xfrm>
            <a:off x="6897959" y="5398935"/>
            <a:ext cx="879650" cy="372089"/>
            <a:chOff x="6399514" y="4723660"/>
            <a:chExt cx="879650" cy="372089"/>
          </a:xfrm>
        </p:grpSpPr>
        <p:cxnSp>
          <p:nvCxnSpPr>
            <p:cNvPr id="180" name="직선 연결선 179"/>
            <p:cNvCxnSpPr/>
            <p:nvPr/>
          </p:nvCxnSpPr>
          <p:spPr>
            <a:xfrm flipV="1">
              <a:off x="7001372" y="4949789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6659978" y="4723660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6399514" y="4871074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 flipV="1">
              <a:off x="6404445" y="4725114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그룹 144"/>
          <p:cNvGrpSpPr/>
          <p:nvPr/>
        </p:nvGrpSpPr>
        <p:grpSpPr>
          <a:xfrm>
            <a:off x="2890631" y="4522837"/>
            <a:ext cx="486595" cy="205828"/>
            <a:chOff x="6399514" y="4723660"/>
            <a:chExt cx="879650" cy="372089"/>
          </a:xfrm>
        </p:grpSpPr>
        <p:cxnSp>
          <p:nvCxnSpPr>
            <p:cNvPr id="147" name="직선 연결선 146"/>
            <p:cNvCxnSpPr/>
            <p:nvPr/>
          </p:nvCxnSpPr>
          <p:spPr>
            <a:xfrm flipV="1">
              <a:off x="7001372" y="4949789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/>
            <p:cNvCxnSpPr/>
            <p:nvPr/>
          </p:nvCxnSpPr>
          <p:spPr>
            <a:xfrm>
              <a:off x="6659978" y="4723660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/>
            <p:cNvCxnSpPr/>
            <p:nvPr/>
          </p:nvCxnSpPr>
          <p:spPr>
            <a:xfrm>
              <a:off x="6399514" y="4871074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연결선 149"/>
            <p:cNvCxnSpPr/>
            <p:nvPr/>
          </p:nvCxnSpPr>
          <p:spPr>
            <a:xfrm flipV="1">
              <a:off x="6404445" y="4725114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/>
          <p:cNvSpPr txBox="1"/>
          <p:nvPr/>
        </p:nvSpPr>
        <p:spPr>
          <a:xfrm>
            <a:off x="1298273" y="1398794"/>
            <a:ext cx="10091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생성한 가구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(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객체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)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의 좌표와 방 좌표를 통해 충돌체크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cxnSp>
        <p:nvCxnSpPr>
          <p:cNvPr id="61" name="직선 연결선 60"/>
          <p:cNvCxnSpPr/>
          <p:nvPr/>
        </p:nvCxnSpPr>
        <p:spPr>
          <a:xfrm flipH="1">
            <a:off x="2307066" y="4100321"/>
            <a:ext cx="771925" cy="424563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3070248" y="4100321"/>
            <a:ext cx="1093190" cy="384417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/>
          <p:cNvCxnSpPr/>
          <p:nvPr/>
        </p:nvCxnSpPr>
        <p:spPr>
          <a:xfrm>
            <a:off x="3070248" y="2461260"/>
            <a:ext cx="0" cy="163906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2481777" y="4683740"/>
            <a:ext cx="771741" cy="271381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flipH="1">
            <a:off x="3223560" y="4664604"/>
            <a:ext cx="496986" cy="273344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 flipH="1">
            <a:off x="2489271" y="3360327"/>
            <a:ext cx="457217" cy="251471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2955230" y="4408299"/>
            <a:ext cx="746315" cy="262440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 flipH="1">
            <a:off x="2462113" y="4417175"/>
            <a:ext cx="496986" cy="273344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 flipH="1">
            <a:off x="3234539" y="3599692"/>
            <a:ext cx="467007" cy="256855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 flipH="1">
            <a:off x="1992048" y="4212482"/>
            <a:ext cx="4740222" cy="260713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연결선 70"/>
          <p:cNvCxnSpPr/>
          <p:nvPr/>
        </p:nvCxnSpPr>
        <p:spPr>
          <a:xfrm>
            <a:off x="6873623" y="4173727"/>
            <a:ext cx="5431460" cy="190995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/>
          <p:cNvCxnSpPr>
            <a:endCxn id="77" idx="0"/>
          </p:cNvCxnSpPr>
          <p:nvPr/>
        </p:nvCxnSpPr>
        <p:spPr>
          <a:xfrm flipH="1">
            <a:off x="6801292" y="2001600"/>
            <a:ext cx="1496" cy="206130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/>
          <p:nvPr/>
        </p:nvCxnSpPr>
        <p:spPr>
          <a:xfrm flipH="1">
            <a:off x="2307066" y="4100321"/>
            <a:ext cx="771925" cy="424563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/>
          <p:cNvCxnSpPr/>
          <p:nvPr/>
        </p:nvCxnSpPr>
        <p:spPr>
          <a:xfrm>
            <a:off x="3070248" y="4100321"/>
            <a:ext cx="1093190" cy="384417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/>
          <p:cNvCxnSpPr/>
          <p:nvPr/>
        </p:nvCxnSpPr>
        <p:spPr>
          <a:xfrm>
            <a:off x="3070248" y="2461260"/>
            <a:ext cx="0" cy="163906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타원 76"/>
          <p:cNvSpPr/>
          <p:nvPr/>
        </p:nvSpPr>
        <p:spPr>
          <a:xfrm>
            <a:off x="6704624" y="4062909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/>
          <p:cNvSpPr/>
          <p:nvPr/>
        </p:nvSpPr>
        <p:spPr>
          <a:xfrm>
            <a:off x="3034712" y="4032406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연결선 36"/>
          <p:cNvCxnSpPr/>
          <p:nvPr/>
        </p:nvCxnSpPr>
        <p:spPr>
          <a:xfrm>
            <a:off x="2955785" y="3332935"/>
            <a:ext cx="5123" cy="1075364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2495651" y="3616236"/>
            <a:ext cx="5123" cy="1075364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3709505" y="3596231"/>
            <a:ext cx="5123" cy="1075364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2955230" y="3342519"/>
            <a:ext cx="765589" cy="269217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3220742" y="3843556"/>
            <a:ext cx="5123" cy="1075364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>
            <a:off x="2485935" y="3607433"/>
            <a:ext cx="747210" cy="262754"/>
          </a:xfrm>
          <a:prstGeom prst="line">
            <a:avLst/>
          </a:prstGeom>
          <a:ln w="28575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9" name="그림 7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86" y="2009220"/>
            <a:ext cx="3983208" cy="398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95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구체적 기능 및 시나리오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9" name="그룹 178"/>
          <p:cNvGrpSpPr/>
          <p:nvPr/>
        </p:nvGrpSpPr>
        <p:grpSpPr>
          <a:xfrm>
            <a:off x="6897959" y="5398935"/>
            <a:ext cx="879650" cy="372089"/>
            <a:chOff x="6399514" y="4723660"/>
            <a:chExt cx="879650" cy="372089"/>
          </a:xfrm>
        </p:grpSpPr>
        <p:cxnSp>
          <p:nvCxnSpPr>
            <p:cNvPr id="180" name="직선 연결선 179"/>
            <p:cNvCxnSpPr/>
            <p:nvPr/>
          </p:nvCxnSpPr>
          <p:spPr>
            <a:xfrm flipV="1">
              <a:off x="7001372" y="4949789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직선 연결선 180"/>
            <p:cNvCxnSpPr/>
            <p:nvPr/>
          </p:nvCxnSpPr>
          <p:spPr>
            <a:xfrm>
              <a:off x="6659978" y="4723660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직선 연결선 181"/>
            <p:cNvCxnSpPr/>
            <p:nvPr/>
          </p:nvCxnSpPr>
          <p:spPr>
            <a:xfrm>
              <a:off x="6399514" y="4871074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직선 연결선 182"/>
            <p:cNvCxnSpPr/>
            <p:nvPr/>
          </p:nvCxnSpPr>
          <p:spPr>
            <a:xfrm flipV="1">
              <a:off x="6404445" y="4725114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5" name="그룹 144"/>
          <p:cNvGrpSpPr/>
          <p:nvPr/>
        </p:nvGrpSpPr>
        <p:grpSpPr>
          <a:xfrm>
            <a:off x="2890631" y="4522837"/>
            <a:ext cx="486595" cy="205828"/>
            <a:chOff x="6399514" y="4723660"/>
            <a:chExt cx="879650" cy="372089"/>
          </a:xfrm>
        </p:grpSpPr>
        <p:cxnSp>
          <p:nvCxnSpPr>
            <p:cNvPr id="147" name="직선 연결선 146"/>
            <p:cNvCxnSpPr/>
            <p:nvPr/>
          </p:nvCxnSpPr>
          <p:spPr>
            <a:xfrm flipV="1">
              <a:off x="7001372" y="4949789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직선 연결선 147"/>
            <p:cNvCxnSpPr/>
            <p:nvPr/>
          </p:nvCxnSpPr>
          <p:spPr>
            <a:xfrm>
              <a:off x="6659978" y="4723660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직선 연결선 148"/>
            <p:cNvCxnSpPr/>
            <p:nvPr/>
          </p:nvCxnSpPr>
          <p:spPr>
            <a:xfrm>
              <a:off x="6399514" y="4871074"/>
              <a:ext cx="619186" cy="21773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직선 연결선 149"/>
            <p:cNvCxnSpPr/>
            <p:nvPr/>
          </p:nvCxnSpPr>
          <p:spPr>
            <a:xfrm flipV="1">
              <a:off x="6404445" y="4725114"/>
              <a:ext cx="269435" cy="14596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1" name="TextBox 210"/>
          <p:cNvSpPr txBox="1"/>
          <p:nvPr/>
        </p:nvSpPr>
        <p:spPr>
          <a:xfrm>
            <a:off x="1298273" y="1398794"/>
            <a:ext cx="10091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통신을 통하여 다른 객체 가져올 수 있음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cxnSp>
        <p:nvCxnSpPr>
          <p:cNvPr id="61" name="직선 연결선 60"/>
          <p:cNvCxnSpPr/>
          <p:nvPr/>
        </p:nvCxnSpPr>
        <p:spPr>
          <a:xfrm flipH="1">
            <a:off x="2307066" y="4100321"/>
            <a:ext cx="771925" cy="424563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/>
          <p:cNvCxnSpPr/>
          <p:nvPr/>
        </p:nvCxnSpPr>
        <p:spPr>
          <a:xfrm>
            <a:off x="3070248" y="4100321"/>
            <a:ext cx="1093190" cy="384417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/>
          <p:cNvCxnSpPr/>
          <p:nvPr/>
        </p:nvCxnSpPr>
        <p:spPr>
          <a:xfrm>
            <a:off x="3070248" y="2461260"/>
            <a:ext cx="0" cy="163906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2481777" y="4683740"/>
            <a:ext cx="771741" cy="27138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 flipH="1">
            <a:off x="3223560" y="4664604"/>
            <a:ext cx="496986" cy="27334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/>
          <p:nvPr/>
        </p:nvCxnSpPr>
        <p:spPr>
          <a:xfrm flipH="1">
            <a:off x="2489271" y="3360327"/>
            <a:ext cx="457217" cy="25147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2955230" y="4408299"/>
            <a:ext cx="746315" cy="26244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 flipH="1">
            <a:off x="2462113" y="4417175"/>
            <a:ext cx="496986" cy="27334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 flipH="1">
            <a:off x="3234539" y="3599692"/>
            <a:ext cx="467007" cy="256855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375" y="2066625"/>
            <a:ext cx="789270" cy="789270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8414795" y="2245489"/>
            <a:ext cx="2974694" cy="1934418"/>
            <a:chOff x="8414795" y="2245489"/>
            <a:chExt cx="2974694" cy="1934418"/>
          </a:xfrm>
        </p:grpSpPr>
        <p:sp>
          <p:nvSpPr>
            <p:cNvPr id="4" name="모서리가 둥근 직사각형 3"/>
            <p:cNvSpPr/>
            <p:nvPr/>
          </p:nvSpPr>
          <p:spPr>
            <a:xfrm>
              <a:off x="8414795" y="2245489"/>
              <a:ext cx="2974694" cy="1934418"/>
            </a:xfrm>
            <a:prstGeom prst="roundRect">
              <a:avLst/>
            </a:prstGeom>
            <a:noFill/>
            <a:ln w="31750">
              <a:solidFill>
                <a:srgbClr val="FF090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5" name="그림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73291" y="2796051"/>
              <a:ext cx="1092936" cy="1092936"/>
            </a:xfrm>
            <a:prstGeom prst="rect">
              <a:avLst/>
            </a:prstGeom>
          </p:spPr>
        </p:pic>
        <p:pic>
          <p:nvPicPr>
            <p:cNvPr id="50" name="그림 49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57094" y="2813859"/>
              <a:ext cx="1092936" cy="1092936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8683311" y="2384625"/>
              <a:ext cx="1936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SERVER</a:t>
              </a:r>
              <a:endParaRPr lang="ko-KR" altLang="en-US" dirty="0"/>
            </a:p>
          </p:txBody>
        </p:sp>
      </p:grpSp>
      <p:pic>
        <p:nvPicPr>
          <p:cNvPr id="62" name="그림 6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2284" y="1997727"/>
            <a:ext cx="789270" cy="789270"/>
          </a:xfrm>
          <a:prstGeom prst="rect">
            <a:avLst/>
          </a:prstGeom>
        </p:spPr>
      </p:pic>
      <p:cxnSp>
        <p:nvCxnSpPr>
          <p:cNvPr id="65" name="직선 연결선 64"/>
          <p:cNvCxnSpPr/>
          <p:nvPr/>
        </p:nvCxnSpPr>
        <p:spPr>
          <a:xfrm flipH="1">
            <a:off x="1992048" y="4212482"/>
            <a:ext cx="4740222" cy="260713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/>
          <p:cNvCxnSpPr/>
          <p:nvPr/>
        </p:nvCxnSpPr>
        <p:spPr>
          <a:xfrm>
            <a:off x="6873623" y="4173727"/>
            <a:ext cx="5431460" cy="190995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/>
          <p:cNvCxnSpPr>
            <a:endCxn id="71" idx="0"/>
          </p:cNvCxnSpPr>
          <p:nvPr/>
        </p:nvCxnSpPr>
        <p:spPr>
          <a:xfrm flipH="1">
            <a:off x="6801292" y="2001600"/>
            <a:ext cx="1496" cy="2061309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/>
          <p:nvPr/>
        </p:nvCxnSpPr>
        <p:spPr>
          <a:xfrm flipH="1">
            <a:off x="2307066" y="4100321"/>
            <a:ext cx="771925" cy="424563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연결선 68"/>
          <p:cNvCxnSpPr/>
          <p:nvPr/>
        </p:nvCxnSpPr>
        <p:spPr>
          <a:xfrm>
            <a:off x="3070248" y="4100321"/>
            <a:ext cx="1093190" cy="384417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/>
          <p:cNvCxnSpPr/>
          <p:nvPr/>
        </p:nvCxnSpPr>
        <p:spPr>
          <a:xfrm>
            <a:off x="3070248" y="2461260"/>
            <a:ext cx="0" cy="1639061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타원 70"/>
          <p:cNvSpPr/>
          <p:nvPr/>
        </p:nvSpPr>
        <p:spPr>
          <a:xfrm>
            <a:off x="6704624" y="4062909"/>
            <a:ext cx="193335" cy="19333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/>
          <p:cNvSpPr/>
          <p:nvPr/>
        </p:nvSpPr>
        <p:spPr>
          <a:xfrm>
            <a:off x="3034712" y="4032406"/>
            <a:ext cx="107664" cy="107664"/>
          </a:xfrm>
          <a:prstGeom prst="ellipse">
            <a:avLst/>
          </a:prstGeom>
          <a:solidFill>
            <a:srgbClr val="0070C0"/>
          </a:solidFill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연결선 36"/>
          <p:cNvCxnSpPr/>
          <p:nvPr/>
        </p:nvCxnSpPr>
        <p:spPr>
          <a:xfrm>
            <a:off x="2955785" y="3332935"/>
            <a:ext cx="5123" cy="107536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2955230" y="3342519"/>
            <a:ext cx="765589" cy="26921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3220742" y="3843556"/>
            <a:ext cx="5123" cy="1075364"/>
          </a:xfrm>
          <a:prstGeom prst="line">
            <a:avLst/>
          </a:prstGeom>
          <a:ln w="28575">
            <a:solidFill>
              <a:srgbClr val="FF0000">
                <a:alpha val="99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/>
          <p:cNvCxnSpPr/>
          <p:nvPr/>
        </p:nvCxnSpPr>
        <p:spPr>
          <a:xfrm>
            <a:off x="2485935" y="3607433"/>
            <a:ext cx="747210" cy="26275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2495651" y="3616236"/>
            <a:ext cx="5123" cy="107536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3709505" y="3596231"/>
            <a:ext cx="5123" cy="107536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3" name="그림 7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0186" y="2009220"/>
            <a:ext cx="3983208" cy="398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467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9728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1285125" y="1702393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개발 배경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1285126" y="581526"/>
            <a:ext cx="10425374" cy="645802"/>
            <a:chOff x="1285126" y="581526"/>
            <a:chExt cx="10425374" cy="645802"/>
          </a:xfrm>
        </p:grpSpPr>
        <p:cxnSp>
          <p:nvCxnSpPr>
            <p:cNvPr id="31" name="직선 연결선 30"/>
            <p:cNvCxnSpPr/>
            <p:nvPr/>
          </p:nvCxnSpPr>
          <p:spPr>
            <a:xfrm>
              <a:off x="1285126" y="1227328"/>
              <a:ext cx="10425374" cy="0"/>
            </a:xfrm>
            <a:prstGeom prst="line">
              <a:avLst/>
            </a:prstGeom>
            <a:ln w="47625">
              <a:solidFill>
                <a:srgbClr val="F8BB62"/>
              </a:solidFill>
              <a:headEnd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1298273" y="581526"/>
              <a:ext cx="49072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목차</a:t>
              </a:r>
              <a:endParaRPr lang="ko-KR" altLang="en-US" sz="3200" b="1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pic>
          <p:nvPicPr>
            <p:cNvPr id="1026" name="Picture 2" descr="http://www.kpu.ac.kr/front/images/stockpile/ai/2-3.jpg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73" t="34677" r="9344" b="17507"/>
            <a:stretch/>
          </p:blipFill>
          <p:spPr bwMode="auto">
            <a:xfrm>
              <a:off x="8769625" y="724244"/>
              <a:ext cx="2760095" cy="452284"/>
            </a:xfrm>
            <a:prstGeom prst="rect">
              <a:avLst/>
            </a:prstGeom>
            <a:noFill/>
            <a:effectLst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" name="그룹 2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36" name="직사각형 35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직사각형 39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1285122" y="2920017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관련 제품 및 차별성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298271" y="3554826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시스템 구성도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1298271" y="4148915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개발환경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298272" y="2312648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개발 목적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298271" y="5343544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역할 분담 및 일정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71" name="그룹 70"/>
          <p:cNvGrpSpPr/>
          <p:nvPr/>
        </p:nvGrpSpPr>
        <p:grpSpPr>
          <a:xfrm>
            <a:off x="7422539" y="2138019"/>
            <a:ext cx="4936436" cy="4919866"/>
            <a:chOff x="7666379" y="2087219"/>
            <a:chExt cx="4936436" cy="4919866"/>
          </a:xfrm>
        </p:grpSpPr>
        <p:sp>
          <p:nvSpPr>
            <p:cNvPr id="72" name="직사각형 71"/>
            <p:cNvSpPr/>
            <p:nvPr/>
          </p:nvSpPr>
          <p:spPr>
            <a:xfrm>
              <a:off x="9074425" y="4880113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9780103" y="4174435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8368747" y="5585791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5" name="직사각형 74"/>
            <p:cNvSpPr/>
            <p:nvPr/>
          </p:nvSpPr>
          <p:spPr>
            <a:xfrm>
              <a:off x="10485781" y="4880113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9780103" y="5585791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7" name="직사각형 76"/>
            <p:cNvSpPr/>
            <p:nvPr/>
          </p:nvSpPr>
          <p:spPr>
            <a:xfrm>
              <a:off x="9074425" y="6291469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8" name="직사각형 77"/>
            <p:cNvSpPr/>
            <p:nvPr/>
          </p:nvSpPr>
          <p:spPr>
            <a:xfrm>
              <a:off x="10485781" y="628153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9" name="직사각형 78"/>
            <p:cNvSpPr/>
            <p:nvPr/>
          </p:nvSpPr>
          <p:spPr>
            <a:xfrm>
              <a:off x="11191459" y="5595729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/>
            <p:cNvSpPr/>
            <p:nvPr/>
          </p:nvSpPr>
          <p:spPr>
            <a:xfrm>
              <a:off x="11191459" y="4174435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7666379" y="628153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11191459" y="2777988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직사각형 82"/>
            <p:cNvSpPr/>
            <p:nvPr/>
          </p:nvSpPr>
          <p:spPr>
            <a:xfrm>
              <a:off x="10485781" y="349360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4" name="직사각형 83"/>
            <p:cNvSpPr/>
            <p:nvPr/>
          </p:nvSpPr>
          <p:spPr>
            <a:xfrm>
              <a:off x="11897137" y="3476212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5" name="직사각형 84"/>
            <p:cNvSpPr/>
            <p:nvPr/>
          </p:nvSpPr>
          <p:spPr>
            <a:xfrm>
              <a:off x="11897137" y="2087219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11897137" y="4870175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7" name="직사각형 86"/>
            <p:cNvSpPr/>
            <p:nvPr/>
          </p:nvSpPr>
          <p:spPr>
            <a:xfrm>
              <a:off x="11883993" y="63014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1298271" y="4763364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구체적 기능 및 시나리오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285122" y="5973780"/>
            <a:ext cx="77931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참고 문헌 및 사이트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005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역할 분담 및 일정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1229874"/>
              </p:ext>
            </p:extLst>
          </p:nvPr>
        </p:nvGraphicFramePr>
        <p:xfrm>
          <a:off x="1285126" y="1817624"/>
          <a:ext cx="9885636" cy="432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1409"/>
                <a:gridCol w="2471409"/>
                <a:gridCol w="2471409"/>
                <a:gridCol w="2471409"/>
              </a:tblGrid>
              <a:tr h="652312"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정지훈</a:t>
                      </a:r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김민수</a:t>
                      </a:r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오장원</a:t>
                      </a:r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6523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자료수집</a:t>
                      </a:r>
                      <a:endParaRPr lang="en-US" altLang="ko-KR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전체적 알고리즘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관련 제품의 알고리즘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서버</a:t>
                      </a:r>
                      <a:r>
                        <a:rPr lang="ko-KR" altLang="en-US" sz="1600" baseline="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 조사</a:t>
                      </a:r>
                      <a:endParaRPr lang="en-US" altLang="ko-KR" sz="1600" baseline="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설계 패턴 조사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유니티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 사용법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관련 제품 조사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</a:tr>
              <a:tr h="6523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설계</a:t>
                      </a:r>
                      <a:endParaRPr lang="en-US" altLang="ko-KR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벽</a:t>
                      </a:r>
                      <a:r>
                        <a:rPr lang="ko-KR" altLang="en-US" sz="1600" baseline="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 체크 알고리즘</a:t>
                      </a:r>
                      <a:endParaRPr lang="en-US" altLang="ko-KR" sz="1600" baseline="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서버와 데이터베이스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설계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육면체 생성 및 크기 조절 알고리즘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</a:tr>
              <a:tr h="6523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구현</a:t>
                      </a:r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벽 체크 알고리즘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구현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데이터베이스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구현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육면체 생성 및 크기 조절 알고리즘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</a:tr>
              <a:tr h="6523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기타</a:t>
                      </a:r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일정관리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버전관리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일정관리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문서관리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</a:tr>
              <a:tr h="6523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테스트</a:t>
                      </a:r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크기 측정 알고리즘 정확도 테스트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벽</a:t>
                      </a:r>
                      <a:r>
                        <a:rPr lang="ko-KR" altLang="en-US" sz="1600" baseline="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 체크 알고리즘 </a:t>
                      </a:r>
                      <a:r>
                        <a:rPr lang="en-US" altLang="ko-KR" sz="1600" baseline="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UI, </a:t>
                      </a:r>
                      <a:r>
                        <a:rPr lang="ko-KR" altLang="en-US" sz="1600" baseline="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정확도 테스트</a:t>
                      </a:r>
                      <a:endParaRPr lang="en-US" altLang="ko-KR" sz="1600" baseline="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en-US" altLang="ko-KR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UI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의 편리성 테스트</a:t>
                      </a:r>
                      <a:endParaRPr lang="en-US" altLang="ko-KR" sz="1600" dirty="0" smtClean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통합테스트 및 유지보수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022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역할 분담 및 일정</a:t>
            </a: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098868"/>
              </p:ext>
            </p:extLst>
          </p:nvPr>
        </p:nvGraphicFramePr>
        <p:xfrm>
          <a:off x="1345590" y="1426698"/>
          <a:ext cx="9719929" cy="52049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3657"/>
                <a:gridCol w="2592740"/>
                <a:gridCol w="625441"/>
                <a:gridCol w="312721"/>
                <a:gridCol w="312721"/>
                <a:gridCol w="312721"/>
                <a:gridCol w="312721"/>
                <a:gridCol w="625441"/>
                <a:gridCol w="312721"/>
                <a:gridCol w="312721"/>
                <a:gridCol w="625441"/>
                <a:gridCol w="312721"/>
                <a:gridCol w="312721"/>
                <a:gridCol w="208480"/>
                <a:gridCol w="208481"/>
                <a:gridCol w="208480"/>
              </a:tblGrid>
              <a:tr h="5415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항 목</a:t>
                      </a:r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추진 사항</a:t>
                      </a:r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12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월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1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월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2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월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3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월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4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월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5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월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6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월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7-9</a:t>
                      </a:r>
                      <a:r>
                        <a:rPr lang="ko-KR" altLang="en-US" sz="14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월</a:t>
                      </a:r>
                      <a:endParaRPr lang="ko-KR" altLang="en-US" sz="14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777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요구사항 정의 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요구사항 정의 및 분석</a:t>
                      </a:r>
                      <a:endParaRPr lang="en-US" altLang="ko-KR" sz="1500" kern="1200" dirty="0" smtClean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  <a:p>
                      <a:pPr algn="l" latinLnBrk="1"/>
                      <a:r>
                        <a:rPr lang="en-US" altLang="ko-KR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요구사항 명세</a:t>
                      </a:r>
                      <a:endParaRPr lang="ko-KR" altLang="en-US" sz="1500" kern="1200" dirty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rgbClr val="8497B0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rgbClr val="8497B0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777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설계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500" kern="1200" baseline="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500" kern="1200" baseline="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시스템 설계</a:t>
                      </a:r>
                      <a:endParaRPr lang="en-US" altLang="ko-KR" sz="1500" kern="1200" baseline="0" dirty="0" smtClean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500" kern="1200" baseline="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500" kern="1200" baseline="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알고리즘 설계</a:t>
                      </a:r>
                      <a:endParaRPr lang="en-US" altLang="ko-KR" sz="1500" kern="1200" dirty="0" smtClean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777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기능 구현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</a:t>
                      </a:r>
                      <a:r>
                        <a:rPr lang="en-US" altLang="ko-KR" sz="1500" kern="1200" baseline="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 </a:t>
                      </a:r>
                      <a:r>
                        <a:rPr lang="ko-KR" altLang="en-US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벽 충돌 구현</a:t>
                      </a:r>
                      <a:endParaRPr lang="en-US" altLang="ko-KR" sz="1500" kern="1200" dirty="0" smtClean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가구 크기 측정 구현</a:t>
                      </a:r>
                      <a:endParaRPr lang="en-US" altLang="ko-KR" sz="1500" kern="1200" dirty="0" smtClean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서버 기능구현</a:t>
                      </a:r>
                      <a:endParaRPr lang="en-US" altLang="ko-KR" sz="1500" kern="1200" dirty="0" smtClean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77724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테스트 및 버그수정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500" kern="1200" dirty="0" err="1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유니티</a:t>
                      </a:r>
                      <a:r>
                        <a:rPr lang="ko-KR" altLang="en-US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 환경 테스트</a:t>
                      </a:r>
                      <a:endParaRPr lang="en-US" altLang="ko-KR" sz="1500" kern="1200" dirty="0" smtClean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서버 통신 테스트</a:t>
                      </a:r>
                      <a:endParaRPr lang="en-US" altLang="ko-KR" sz="1500" kern="1200" dirty="0" smtClean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  <a:tr h="777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문서화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4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제안서 발표</a:t>
                      </a:r>
                      <a:r>
                        <a:rPr lang="en-US" altLang="ko-KR" sz="14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, </a:t>
                      </a:r>
                      <a:r>
                        <a:rPr lang="ko-KR" altLang="en-US" sz="14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최종발표</a:t>
                      </a:r>
                      <a:endParaRPr lang="en-US" altLang="ko-KR" sz="1400" kern="1200" dirty="0" smtClean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4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4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졸업작품 중간보고서 작성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D2DEEF"/>
                    </a:solidFill>
                  </a:tcPr>
                </a:tc>
              </a:tr>
              <a:tr h="7772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 err="1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프로토타입</a:t>
                      </a:r>
                      <a:r>
                        <a:rPr lang="ko-KR" altLang="en-US" sz="1600" dirty="0" smtClean="0">
                          <a:latin typeface="HY강B" panose="02030600000101010101" pitchFamily="18" charset="-127"/>
                          <a:ea typeface="HY강B" panose="02030600000101010101" pitchFamily="18" charset="-127"/>
                        </a:rPr>
                        <a:t> 데모</a:t>
                      </a:r>
                      <a:endParaRPr lang="ko-KR" altLang="en-US" sz="1600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- </a:t>
                      </a:r>
                      <a:r>
                        <a:rPr lang="ko-KR" altLang="en-US" sz="1500" kern="1200" dirty="0" err="1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프로토</a:t>
                      </a:r>
                      <a:r>
                        <a:rPr lang="ko-KR" altLang="en-US" sz="1500" kern="1200" dirty="0" smtClean="0">
                          <a:solidFill>
                            <a:schemeClr val="dk1"/>
                          </a:solidFill>
                          <a:latin typeface="HY강B" panose="02030600000101010101" pitchFamily="18" charset="-127"/>
                          <a:ea typeface="HY강B" panose="02030600000101010101" pitchFamily="18" charset="-127"/>
                          <a:cs typeface="+mn-cs"/>
                        </a:rPr>
                        <a:t> 타입 데모</a:t>
                      </a:r>
                      <a:endParaRPr lang="ko-KR" altLang="en-US" sz="1500" kern="1200" dirty="0">
                        <a:solidFill>
                          <a:schemeClr val="dk1"/>
                        </a:solidFill>
                        <a:latin typeface="HY강B" panose="02030600000101010101" pitchFamily="18" charset="-127"/>
                        <a:ea typeface="HY강B" panose="02030600000101010101" pitchFamily="18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8497B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HY강B" panose="02030600000101010101" pitchFamily="18" charset="-127"/>
                        <a:ea typeface="HY강B" panose="02030600000101010101" pitchFamily="18" charset="-127"/>
                      </a:endParaRPr>
                    </a:p>
                  </a:txBody>
                  <a:tcPr anchor="ctr">
                    <a:solidFill>
                      <a:srgbClr val="EAEFF7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292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참고 문헌 및 사이트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1285125" y="1702393"/>
            <a:ext cx="779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</a:t>
            </a:r>
            <a:r>
              <a:rPr lang="en-US" altLang="ko-KR" sz="24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https://developer.vuforia.com/</a:t>
            </a:r>
            <a:endParaRPr lang="ko-KR" altLang="en-US" sz="24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85124" y="2275741"/>
            <a:ext cx="779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</a:t>
            </a:r>
            <a:r>
              <a:rPr lang="en-US" altLang="ko-KR" sz="24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https://unity3d.com/kr/</a:t>
            </a:r>
            <a:endParaRPr lang="ko-KR" altLang="en-US" sz="24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85123" y="2888366"/>
            <a:ext cx="77931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◎ </a:t>
            </a:r>
            <a:r>
              <a:rPr lang="en-US" altLang="ko-KR" sz="24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http://www.dbpia.co.kr/</a:t>
            </a:r>
            <a:endParaRPr lang="ko-KR" altLang="en-US" sz="24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3214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422539" y="2138019"/>
            <a:ext cx="4936436" cy="4919866"/>
            <a:chOff x="7666379" y="2087219"/>
            <a:chExt cx="4936436" cy="4919866"/>
          </a:xfrm>
        </p:grpSpPr>
        <p:sp>
          <p:nvSpPr>
            <p:cNvPr id="8" name="직사각형 7"/>
            <p:cNvSpPr/>
            <p:nvPr/>
          </p:nvSpPr>
          <p:spPr>
            <a:xfrm>
              <a:off x="9074425" y="4880113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9780103" y="4174435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8368747" y="5585791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0485781" y="4880113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9780103" y="5585791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9074425" y="6291469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0485781" y="628153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1191459" y="5595729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1191459" y="4174435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7666379" y="628153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11191459" y="2777988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0485781" y="349360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11897137" y="3476212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11897137" y="2087219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11897137" y="4870175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11883993" y="63014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5062840" y="2828788"/>
            <a:ext cx="20663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Q&amp;A</a:t>
            </a:r>
            <a:endParaRPr lang="ko-KR" altLang="en-US" sz="88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25" name="직사각형 24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1328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/>
          <p:cNvGrpSpPr/>
          <p:nvPr/>
        </p:nvGrpSpPr>
        <p:grpSpPr>
          <a:xfrm>
            <a:off x="7422539" y="2138019"/>
            <a:ext cx="4936436" cy="4919866"/>
            <a:chOff x="7666379" y="2087219"/>
            <a:chExt cx="4936436" cy="4919866"/>
          </a:xfrm>
        </p:grpSpPr>
        <p:sp>
          <p:nvSpPr>
            <p:cNvPr id="8" name="직사각형 7"/>
            <p:cNvSpPr/>
            <p:nvPr/>
          </p:nvSpPr>
          <p:spPr>
            <a:xfrm>
              <a:off x="9074425" y="4880113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9780103" y="4174435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8368747" y="5585791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10485781" y="4880113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9780103" y="5585791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9074425" y="6291469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10485781" y="628153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1191459" y="5595729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11191459" y="4174435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7666379" y="628153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11191459" y="2777988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직사각형 19"/>
            <p:cNvSpPr/>
            <p:nvPr/>
          </p:nvSpPr>
          <p:spPr>
            <a:xfrm>
              <a:off x="10485781" y="349360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11897137" y="3476212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11897137" y="2087219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11897137" y="4870175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11883993" y="63014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3713331" y="2822281"/>
            <a:ext cx="47653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b="1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감사합니다</a:t>
            </a:r>
            <a:endParaRPr lang="ko-KR" altLang="en-US" sz="88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25" name="직사각형 24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77100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1298273" y="1886091"/>
            <a:ext cx="77931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가구를 구매하거나 배치할 때 가구의 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   무게와 크기로 인해 배치가 힘듦 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050" name="Picture 2" descr="관련 이미지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555" y="1625375"/>
            <a:ext cx="3266165" cy="4663974"/>
          </a:xfrm>
          <a:prstGeom prst="rect">
            <a:avLst/>
          </a:prstGeom>
          <a:noFill/>
          <a:effectLst>
            <a:softEdge rad="1016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TextBox 26"/>
          <p:cNvSpPr txBox="1"/>
          <p:nvPr/>
        </p:nvSpPr>
        <p:spPr>
          <a:xfrm>
            <a:off x="1285126" y="3374646"/>
            <a:ext cx="77931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가구처럼 큰 물체는 크기를 측정 하는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   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것이 어려움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285126" y="4978402"/>
            <a:ext cx="77931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실제 가구가 놓일 방의 크기를 측정 하는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lvl="1"/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것이 어려움</a:t>
            </a:r>
            <a:endParaRPr lang="ko-KR" altLang="en-US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49" name="그룹 48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0" name="직사각형 49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1285126" y="581526"/>
            <a:ext cx="10425374" cy="645802"/>
            <a:chOff x="1285126" y="581526"/>
            <a:chExt cx="10425374" cy="645802"/>
          </a:xfrm>
        </p:grpSpPr>
        <p:cxnSp>
          <p:nvCxnSpPr>
            <p:cNvPr id="56" name="직선 연결선 55"/>
            <p:cNvCxnSpPr/>
            <p:nvPr/>
          </p:nvCxnSpPr>
          <p:spPr>
            <a:xfrm>
              <a:off x="1285126" y="1227328"/>
              <a:ext cx="10425374" cy="0"/>
            </a:xfrm>
            <a:prstGeom prst="line">
              <a:avLst/>
            </a:prstGeom>
            <a:ln w="47625">
              <a:solidFill>
                <a:srgbClr val="F8BB62"/>
              </a:solidFill>
              <a:headEnd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1298273" y="581526"/>
              <a:ext cx="49072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개발 배경</a:t>
              </a:r>
              <a:endParaRPr lang="ko-KR" altLang="en-US" sz="3200" b="1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pic>
          <p:nvPicPr>
            <p:cNvPr id="58" name="Picture 2" descr="http://www.kpu.ac.kr/front/images/stockpile/ai/2-3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73" t="34677" r="9344" b="17507"/>
            <a:stretch/>
          </p:blipFill>
          <p:spPr bwMode="auto">
            <a:xfrm>
              <a:off x="8769625" y="724244"/>
              <a:ext cx="2760095" cy="452284"/>
            </a:xfrm>
            <a:prstGeom prst="rect">
              <a:avLst/>
            </a:prstGeom>
            <a:noFill/>
            <a:effectLst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35195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9" name="차트 48"/>
          <p:cNvGraphicFramePr/>
          <p:nvPr>
            <p:extLst>
              <p:ext uri="{D42A27DB-BD31-4B8C-83A1-F6EECF244321}">
                <p14:modId xmlns:p14="http://schemas.microsoft.com/office/powerpoint/2010/main" val="1942688967"/>
              </p:ext>
            </p:extLst>
          </p:nvPr>
        </p:nvGraphicFramePr>
        <p:xfrm>
          <a:off x="1304530" y="2110515"/>
          <a:ext cx="4591034" cy="35471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0" name="차트 49"/>
          <p:cNvGraphicFramePr/>
          <p:nvPr>
            <p:extLst>
              <p:ext uri="{D42A27DB-BD31-4B8C-83A1-F6EECF244321}">
                <p14:modId xmlns:p14="http://schemas.microsoft.com/office/powerpoint/2010/main" val="1386535748"/>
              </p:ext>
            </p:extLst>
          </p:nvPr>
        </p:nvGraphicFramePr>
        <p:xfrm>
          <a:off x="6304944" y="2110514"/>
          <a:ext cx="4667856" cy="35471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1" name="TextBox 50"/>
          <p:cNvSpPr txBox="1"/>
          <p:nvPr/>
        </p:nvSpPr>
        <p:spPr>
          <a:xfrm>
            <a:off x="808168" y="5755156"/>
            <a:ext cx="490728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 sz="2200" b="1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ko-KR" sz="2300" dirty="0" smtClean="0"/>
              <a:t>가구를 구입하거나 재배치를 해보신 경험이 있습니까</a:t>
            </a:r>
            <a:r>
              <a:rPr lang="en-US" altLang="ko-KR" sz="2300" dirty="0" smtClean="0"/>
              <a:t>?</a:t>
            </a:r>
            <a:endParaRPr lang="en-US" altLang="ko-KR" sz="2300" dirty="0"/>
          </a:p>
        </p:txBody>
      </p:sp>
      <p:sp>
        <p:nvSpPr>
          <p:cNvPr id="3" name="직사각형 2"/>
          <p:cNvSpPr/>
          <p:nvPr/>
        </p:nvSpPr>
        <p:spPr>
          <a:xfrm>
            <a:off x="6096000" y="5810825"/>
            <a:ext cx="6096000" cy="80021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defRPr sz="2200" b="1" i="0" u="none" strike="noStrike" kern="120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ko-KR" altLang="ko-KR" sz="2300" dirty="0" smtClean="0"/>
              <a:t>가구를 </a:t>
            </a:r>
            <a:r>
              <a:rPr lang="ko-KR" altLang="ko-KR" sz="2300" dirty="0"/>
              <a:t>구입하거나 재배치 때 크기를 정확히 알지 못하여 불편함을 느끼신 적이 </a:t>
            </a:r>
            <a:r>
              <a:rPr lang="ko-KR" altLang="ko-KR" sz="2300" dirty="0" smtClean="0"/>
              <a:t>있</a:t>
            </a:r>
            <a:r>
              <a:rPr lang="ko-KR" altLang="en-US" sz="2300" dirty="0" smtClean="0"/>
              <a:t>습니까</a:t>
            </a:r>
            <a:r>
              <a:rPr lang="en-US" altLang="ko-KR" sz="2300" dirty="0" smtClean="0"/>
              <a:t>?</a:t>
            </a:r>
            <a:endParaRPr lang="en-US" altLang="ko-KR" sz="2300" dirty="0"/>
          </a:p>
        </p:txBody>
      </p:sp>
      <p:grpSp>
        <p:nvGrpSpPr>
          <p:cNvPr id="57" name="그룹 56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8" name="직사각형 57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직사각형 59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1" name="직사각형 60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직사각형 61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1285126" y="581526"/>
            <a:ext cx="10425374" cy="645802"/>
            <a:chOff x="1285126" y="581526"/>
            <a:chExt cx="10425374" cy="645802"/>
          </a:xfrm>
        </p:grpSpPr>
        <p:sp>
          <p:nvSpPr>
            <p:cNvPr id="55" name="TextBox 54"/>
            <p:cNvSpPr txBox="1"/>
            <p:nvPr/>
          </p:nvSpPr>
          <p:spPr>
            <a:xfrm>
              <a:off x="2953245" y="713234"/>
              <a:ext cx="49072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설문조사</a:t>
              </a:r>
              <a:endParaRPr lang="ko-KR" altLang="en-US" sz="2000" b="1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cxnSp>
          <p:nvCxnSpPr>
            <p:cNvPr id="64" name="직선 연결선 63"/>
            <p:cNvCxnSpPr/>
            <p:nvPr/>
          </p:nvCxnSpPr>
          <p:spPr>
            <a:xfrm>
              <a:off x="1285126" y="1227328"/>
              <a:ext cx="10425374" cy="0"/>
            </a:xfrm>
            <a:prstGeom prst="line">
              <a:avLst/>
            </a:prstGeom>
            <a:ln w="47625">
              <a:solidFill>
                <a:srgbClr val="F8BB62"/>
              </a:solidFill>
              <a:headEnd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1298273" y="581526"/>
              <a:ext cx="49072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개발배경</a:t>
              </a:r>
              <a:endParaRPr lang="ko-KR" altLang="en-US" sz="3200" b="1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pic>
          <p:nvPicPr>
            <p:cNvPr id="66" name="Picture 2" descr="http://www.kpu.ac.kr/front/images/stockpile/ai/2-3.jpg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73" t="34677" r="9344" b="17507"/>
            <a:stretch/>
          </p:blipFill>
          <p:spPr bwMode="auto">
            <a:xfrm>
              <a:off x="8769625" y="724244"/>
              <a:ext cx="2760095" cy="452284"/>
            </a:xfrm>
            <a:prstGeom prst="rect">
              <a:avLst/>
            </a:prstGeom>
            <a:noFill/>
            <a:effectLst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7708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1285126" y="1775003"/>
            <a:ext cx="77931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직접 자로 측정 하지 않고도 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AR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을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sz="28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  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사용하여 물체의 길이 측정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301146" y="3276784"/>
            <a:ext cx="77931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생성 물체</a:t>
            </a:r>
            <a:r>
              <a:rPr lang="ko-KR" altLang="en-US" sz="28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와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벽의 충돌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sz="28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  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체크가 가능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285125" y="4971015"/>
            <a:ext cx="77931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서버를 사용하여 내 가구와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sz="28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  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다른 사람의 가구 크기 공유 가능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479882" y="2383591"/>
            <a:ext cx="3860062" cy="2171285"/>
          </a:xfrm>
          <a:prstGeom prst="rect">
            <a:avLst/>
          </a:prstGeom>
          <a:effectLst>
            <a:softEdge rad="63500"/>
          </a:effectLst>
        </p:spPr>
      </p:pic>
      <p:grpSp>
        <p:nvGrpSpPr>
          <p:cNvPr id="34" name="그룹 33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49" name="직사각형 48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1285126" y="581526"/>
            <a:ext cx="10425374" cy="645802"/>
            <a:chOff x="1285126" y="581526"/>
            <a:chExt cx="10425374" cy="645802"/>
          </a:xfrm>
        </p:grpSpPr>
        <p:cxnSp>
          <p:nvCxnSpPr>
            <p:cNvPr id="55" name="직선 연결선 54"/>
            <p:cNvCxnSpPr/>
            <p:nvPr/>
          </p:nvCxnSpPr>
          <p:spPr>
            <a:xfrm>
              <a:off x="1285126" y="1227328"/>
              <a:ext cx="10425374" cy="0"/>
            </a:xfrm>
            <a:prstGeom prst="line">
              <a:avLst/>
            </a:prstGeom>
            <a:ln w="47625">
              <a:solidFill>
                <a:srgbClr val="F8BB62"/>
              </a:solidFill>
              <a:headEnd w="sm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1298273" y="581526"/>
              <a:ext cx="490728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200" b="1" dirty="0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개발 목적</a:t>
              </a:r>
              <a:endParaRPr lang="ko-KR" altLang="en-US" sz="3200" b="1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endParaRPr>
            </a:p>
          </p:txBody>
        </p:sp>
        <p:pic>
          <p:nvPicPr>
            <p:cNvPr id="57" name="Picture 2" descr="http://www.kpu.ac.kr/front/images/stockpile/ai/2-3.jpg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73" t="34677" r="9344" b="17507"/>
            <a:stretch/>
          </p:blipFill>
          <p:spPr bwMode="auto">
            <a:xfrm>
              <a:off x="8769625" y="724244"/>
              <a:ext cx="2760095" cy="452284"/>
            </a:xfrm>
            <a:prstGeom prst="rect">
              <a:avLst/>
            </a:prstGeom>
            <a:noFill/>
            <a:effectLst>
              <a:softEdge rad="0"/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94815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4749801" y="1592084"/>
            <a:ext cx="7239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원하는 위치에 가구를 </a:t>
            </a:r>
            <a:r>
              <a:rPr lang="ko-KR" altLang="en-US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가져다</a:t>
            </a:r>
            <a:r>
              <a:rPr lang="en-US" altLang="ko-KR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놓는 </a:t>
            </a:r>
            <a:r>
              <a:rPr lang="ko-KR" altLang="en-US" sz="22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형식</a:t>
            </a:r>
            <a:r>
              <a:rPr lang="en-US" altLang="ko-KR" sz="22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. </a:t>
            </a:r>
          </a:p>
          <a:p>
            <a:endParaRPr lang="en-US" altLang="ko-KR" sz="22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2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가구의 디자인을 볼 수 있다</a:t>
            </a:r>
            <a:r>
              <a:rPr lang="en-US" altLang="ko-KR" sz="22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2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특정 가구만 배치가 가능</a:t>
            </a:r>
            <a:r>
              <a:rPr lang="en-US" altLang="ko-KR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(</a:t>
            </a:r>
            <a:r>
              <a:rPr lang="en-US" altLang="ko-KR" sz="2200" dirty="0" err="1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DataBase</a:t>
            </a:r>
            <a:r>
              <a:rPr lang="ko-KR" altLang="en-US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에 존재하는 가구</a:t>
            </a:r>
            <a:r>
              <a:rPr lang="en-US" altLang="ko-KR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2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가구의 정확한 크기를</a:t>
            </a:r>
            <a:r>
              <a:rPr lang="en-US" altLang="ko-KR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알 수 없음</a:t>
            </a:r>
            <a:endParaRPr lang="en-US" altLang="ko-KR" sz="22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endParaRPr lang="en-US" altLang="ko-KR" sz="22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endParaRPr lang="en-US" altLang="ko-KR" sz="22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2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033949" y="760899"/>
            <a:ext cx="49072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관련 제품</a:t>
            </a:r>
            <a:endParaRPr lang="ko-KR" altLang="en-US" sz="20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endParaRPr lang="ko-KR" altLang="en-US" sz="20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관련 제품 및 차별성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직사각형 38"/>
          <p:cNvSpPr/>
          <p:nvPr/>
        </p:nvSpPr>
        <p:spPr>
          <a:xfrm>
            <a:off x="597189" y="1566685"/>
            <a:ext cx="3989671" cy="2700516"/>
          </a:xfrm>
          <a:prstGeom prst="rect">
            <a:avLst/>
          </a:prstGeom>
          <a:solidFill>
            <a:srgbClr val="F8BB6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903663" y="1709892"/>
            <a:ext cx="3376722" cy="359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Ikea</a:t>
            </a:r>
            <a:r>
              <a:rPr lang="ko-KR" altLang="en-US" sz="20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의</a:t>
            </a:r>
            <a:r>
              <a:rPr lang="en-US" altLang="ko-KR" sz="20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‘catalog’</a:t>
            </a:r>
            <a:endParaRPr lang="en-US" altLang="ko-KR" sz="20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38" name="Picture 2" descr="ikea ar에 대한 이미지 검색결과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365" y="2159337"/>
            <a:ext cx="3396335" cy="1913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직사각형 42"/>
          <p:cNvSpPr/>
          <p:nvPr/>
        </p:nvSpPr>
        <p:spPr>
          <a:xfrm>
            <a:off x="606582" y="4271785"/>
            <a:ext cx="3983524" cy="2586215"/>
          </a:xfrm>
          <a:prstGeom prst="rect">
            <a:avLst/>
          </a:prstGeom>
          <a:solidFill>
            <a:srgbClr val="F8BB6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/>
          <p:cNvSpPr txBox="1"/>
          <p:nvPr/>
        </p:nvSpPr>
        <p:spPr>
          <a:xfrm>
            <a:off x="827463" y="4253305"/>
            <a:ext cx="3376722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900" b="1" dirty="0" err="1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Sensopia</a:t>
            </a:r>
            <a:r>
              <a:rPr lang="ko-KR" altLang="en-US" sz="19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의</a:t>
            </a:r>
            <a:r>
              <a:rPr lang="en-US" altLang="ko-KR" sz="19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‘</a:t>
            </a:r>
            <a:r>
              <a:rPr lang="en-US" altLang="ko-KR" sz="1900" b="1" dirty="0" err="1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HappyMeasure</a:t>
            </a:r>
            <a:r>
              <a:rPr lang="en-US" altLang="ko-KR" sz="19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’</a:t>
            </a:r>
            <a:endParaRPr lang="en-US" altLang="ko-KR" sz="19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45" name="Picture 2" descr="happy measure에 대한 이미지 검색결과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79" y="4732744"/>
            <a:ext cx="3288093" cy="197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/>
          <p:cNvSpPr txBox="1"/>
          <p:nvPr/>
        </p:nvSpPr>
        <p:spPr>
          <a:xfrm>
            <a:off x="4782025" y="4887655"/>
            <a:ext cx="68974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육면체를 활용하여 물체의</a:t>
            </a:r>
            <a:r>
              <a:rPr lang="en-US" altLang="ko-KR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크기를 재는 어플리케이션</a:t>
            </a:r>
            <a:endParaRPr lang="en-US" altLang="ko-KR" sz="22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endParaRPr lang="en-US" altLang="ko-KR" sz="22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2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크기를 측정하지만 실시간으로 출력해주지 않음</a:t>
            </a:r>
            <a:endParaRPr lang="en-US" altLang="ko-KR" sz="22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cxnSp>
        <p:nvCxnSpPr>
          <p:cNvPr id="51" name="직선 연결선 50"/>
          <p:cNvCxnSpPr/>
          <p:nvPr/>
        </p:nvCxnSpPr>
        <p:spPr>
          <a:xfrm>
            <a:off x="520449" y="4258021"/>
            <a:ext cx="11379200" cy="0"/>
          </a:xfrm>
          <a:prstGeom prst="line">
            <a:avLst/>
          </a:prstGeom>
          <a:ln w="254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255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793417" y="1858609"/>
            <a:ext cx="77931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간편한 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UI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를 제공함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천원 지폐를 </a:t>
            </a:r>
            <a:r>
              <a:rPr lang="ko-KR" altLang="en-US" sz="2800" dirty="0" err="1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마커로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사용하여</a:t>
            </a:r>
            <a:endParaRPr lang="en-US" altLang="ko-KR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sz="2800" dirty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  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쉽게 크기를 측정 가능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실시간으로 물체의 크기 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   </a:t>
            </a: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측정가능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2800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2800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벽 체크가 됨</a:t>
            </a:r>
            <a:endParaRPr lang="en-US" altLang="ko-KR" sz="2800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932290" y="1656446"/>
            <a:ext cx="7998214" cy="4621453"/>
            <a:chOff x="803905" y="2000059"/>
            <a:chExt cx="7998214" cy="4621453"/>
          </a:xfrm>
        </p:grpSpPr>
        <p:sp>
          <p:nvSpPr>
            <p:cNvPr id="50" name="직사각형 49"/>
            <p:cNvSpPr/>
            <p:nvPr/>
          </p:nvSpPr>
          <p:spPr>
            <a:xfrm>
              <a:off x="803905" y="2000059"/>
              <a:ext cx="5713954" cy="4621453"/>
            </a:xfrm>
            <a:prstGeom prst="rect">
              <a:avLst/>
            </a:prstGeom>
            <a:solidFill>
              <a:srgbClr val="F8BB62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009008" y="2254229"/>
              <a:ext cx="779311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현재 </a:t>
              </a:r>
              <a:r>
                <a:rPr lang="en-US" altLang="ko-KR" sz="2800" b="1" dirty="0" err="1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Burniture</a:t>
              </a:r>
              <a:r>
                <a:rPr lang="ko-KR" altLang="en-US" sz="2800" b="1" dirty="0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의 </a:t>
              </a:r>
              <a:r>
                <a:rPr lang="en-US" altLang="ko-KR" sz="2800" b="1" dirty="0" smtClean="0">
                  <a:solidFill>
                    <a:schemeClr val="tx1">
                      <a:alpha val="70000"/>
                    </a:schemeClr>
                  </a:solidFill>
                  <a:latin typeface="HY강B" panose="02030600000101010101" pitchFamily="18" charset="-127"/>
                  <a:ea typeface="HY강B" panose="02030600000101010101" pitchFamily="18" charset="-127"/>
                </a:rPr>
                <a:t>Prototype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033949" y="760899"/>
            <a:ext cx="490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관련 제품과의 차별성</a:t>
            </a:r>
            <a:endParaRPr lang="ko-KR" altLang="en-US" sz="20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관련 제품 및 차별성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298273" y="2862953"/>
            <a:ext cx="4989163" cy="2806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09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 </a:t>
            </a:r>
            <a:endParaRPr lang="ko-KR" altLang="en-US" dirty="0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033949" y="760899"/>
            <a:ext cx="4907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관련 제품과의 차별성</a:t>
            </a:r>
            <a:endParaRPr lang="en-US" altLang="ko-KR" sz="2000" b="1" dirty="0" smtClean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관련 제품 및 차별성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1" name="표 30"/>
          <p:cNvGraphicFramePr>
            <a:graphicFrameLocks noGrp="1"/>
          </p:cNvGraphicFramePr>
          <p:nvPr/>
        </p:nvGraphicFramePr>
        <p:xfrm>
          <a:off x="1193798" y="1460500"/>
          <a:ext cx="10426704" cy="521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6676"/>
                <a:gridCol w="2606676"/>
                <a:gridCol w="2606676"/>
                <a:gridCol w="2606676"/>
              </a:tblGrid>
              <a:tr h="1095680">
                <a:tc>
                  <a:txBody>
                    <a:bodyPr/>
                    <a:lstStyle/>
                    <a:p>
                      <a:pPr algn="ctr" latinLnBrk="1"/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 </a:t>
                      </a:r>
                      <a:r>
                        <a:rPr lang="en-US" altLang="ko-KR" sz="2400" b="1" dirty="0" err="1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Sensopia</a:t>
                      </a:r>
                      <a:r>
                        <a:rPr lang="ko-KR" altLang="en-US" sz="2400" b="1" dirty="0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의</a:t>
                      </a:r>
                      <a:endParaRPr lang="en-US" altLang="ko-KR" sz="2400" b="1" dirty="0" smtClean="0">
                        <a:solidFill>
                          <a:schemeClr val="tx1">
                            <a:alpha val="70000"/>
                          </a:schemeClr>
                        </a:solidFill>
                        <a:latin typeface="HY강B" pitchFamily="18" charset="-127"/>
                        <a:ea typeface="HY강B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b="1" spc="0" baseline="0" dirty="0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‘</a:t>
                      </a:r>
                      <a:r>
                        <a:rPr lang="en-US" altLang="ko-KR" sz="2000" b="1" spc="0" baseline="0" dirty="0" err="1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HappyMeasure</a:t>
                      </a:r>
                      <a:r>
                        <a:rPr lang="en-US" altLang="ko-KR" sz="2000" b="1" spc="0" baseline="0" dirty="0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 err="1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Ikea</a:t>
                      </a:r>
                      <a:r>
                        <a:rPr lang="ko-KR" altLang="en-US" sz="2400" b="1" dirty="0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의</a:t>
                      </a:r>
                      <a:endParaRPr lang="en-US" altLang="ko-KR" sz="2400" b="1" dirty="0" smtClean="0">
                        <a:solidFill>
                          <a:schemeClr val="tx1">
                            <a:alpha val="70000"/>
                          </a:schemeClr>
                        </a:solidFill>
                        <a:latin typeface="HY강B" pitchFamily="18" charset="-127"/>
                        <a:ea typeface="HY강B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‘Catalog’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b="1" dirty="0" err="1" smtClean="0">
                          <a:solidFill>
                            <a:schemeClr val="tx1">
                              <a:alpha val="70000"/>
                            </a:schemeClr>
                          </a:solidFill>
                          <a:latin typeface="HY강B" pitchFamily="18" charset="-127"/>
                          <a:ea typeface="HY강B" pitchFamily="18" charset="-127"/>
                        </a:rPr>
                        <a:t>Burniture</a:t>
                      </a:r>
                      <a:endParaRPr lang="en-US" altLang="ko-KR" sz="2400" b="1" dirty="0" smtClean="0">
                        <a:solidFill>
                          <a:schemeClr val="tx1">
                            <a:alpha val="70000"/>
                          </a:schemeClr>
                        </a:solidFill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latin typeface="HY강B" pitchFamily="18" charset="-127"/>
                          <a:ea typeface="HY강B" pitchFamily="18" charset="-127"/>
                        </a:rPr>
                        <a:t>가구 크기측정 및 저장 가능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O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X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O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latin typeface="HY강B" pitchFamily="18" charset="-127"/>
                          <a:ea typeface="HY강B" pitchFamily="18" charset="-127"/>
                        </a:rPr>
                        <a:t>배치가능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O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O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O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 smtClean="0">
                          <a:latin typeface="HY강B" pitchFamily="18" charset="-127"/>
                          <a:ea typeface="HY강B" pitchFamily="18" charset="-127"/>
                        </a:rPr>
                        <a:t>마커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latin typeface="HY강B" pitchFamily="18" charset="-127"/>
                          <a:ea typeface="HY강B" pitchFamily="18" charset="-127"/>
                        </a:rPr>
                        <a:t>출력 </a:t>
                      </a:r>
                      <a:r>
                        <a:rPr lang="ko-KR" altLang="en-US" sz="2400" dirty="0" err="1" smtClean="0">
                          <a:latin typeface="HY강B" pitchFamily="18" charset="-127"/>
                          <a:ea typeface="HY강B" pitchFamily="18" charset="-127"/>
                        </a:rPr>
                        <a:t>해야함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latin typeface="HY강B" pitchFamily="18" charset="-127"/>
                          <a:ea typeface="HY강B" pitchFamily="18" charset="-127"/>
                        </a:rPr>
                        <a:t>없어도</a:t>
                      </a:r>
                      <a:endParaRPr lang="en-US" altLang="ko-KR" sz="2400" dirty="0" smtClean="0">
                        <a:latin typeface="HY강B" pitchFamily="18" charset="-127"/>
                        <a:ea typeface="HY강B" pitchFamily="18" charset="-127"/>
                      </a:endParaRPr>
                    </a:p>
                    <a:p>
                      <a:pPr algn="ctr" latinLnBrk="1"/>
                      <a:r>
                        <a:rPr lang="ko-KR" altLang="en-US" sz="2400" dirty="0" smtClean="0">
                          <a:latin typeface="HY강B" pitchFamily="18" charset="-127"/>
                          <a:ea typeface="HY강B" pitchFamily="18" charset="-127"/>
                        </a:rPr>
                        <a:t>이용가능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latin typeface="HY강B" pitchFamily="18" charset="-127"/>
                          <a:ea typeface="HY강B" pitchFamily="18" charset="-127"/>
                        </a:rPr>
                        <a:t>천원지폐</a:t>
                      </a:r>
                      <a:endParaRPr lang="en-US" altLang="ko-KR" sz="2400" dirty="0" smtClean="0">
                        <a:latin typeface="HY강B" pitchFamily="18" charset="-127"/>
                        <a:ea typeface="HY강B" pitchFamily="18" charset="-127"/>
                      </a:endParaRPr>
                    </a:p>
                    <a:p>
                      <a:pPr algn="ctr" latinLnBrk="1"/>
                      <a:r>
                        <a:rPr lang="ko-KR" altLang="en-US" sz="2400" dirty="0" smtClean="0">
                          <a:latin typeface="HY강B" pitchFamily="18" charset="-127"/>
                          <a:ea typeface="HY강B" pitchFamily="18" charset="-127"/>
                        </a:rPr>
                        <a:t>이용가능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latin typeface="HY강B" pitchFamily="18" charset="-127"/>
                          <a:ea typeface="HY강B" pitchFamily="18" charset="-127"/>
                        </a:rPr>
                        <a:t>벽 인식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X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X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O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</a:tr>
              <a:tr h="82296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smtClean="0">
                          <a:latin typeface="HY강B" pitchFamily="18" charset="-127"/>
                          <a:ea typeface="HY강B" pitchFamily="18" charset="-127"/>
                        </a:rPr>
                        <a:t>가구의 크기 출력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X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X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400" dirty="0" smtClean="0">
                          <a:latin typeface="HY강B" pitchFamily="18" charset="-127"/>
                          <a:ea typeface="HY강B" pitchFamily="18" charset="-127"/>
                        </a:rPr>
                        <a:t>O</a:t>
                      </a:r>
                      <a:endParaRPr lang="ko-KR" altLang="en-US" sz="2400" dirty="0">
                        <a:latin typeface="HY강B" pitchFamily="18" charset="-127"/>
                        <a:ea typeface="HY강B" pitchFamily="18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907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pattFill prst="dotGrid">
            <a:fgClr>
              <a:srgbClr val="F8BB6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51" name="그룹 50"/>
          <p:cNvGrpSpPr/>
          <p:nvPr/>
        </p:nvGrpSpPr>
        <p:grpSpPr>
          <a:xfrm>
            <a:off x="-818761" y="-955848"/>
            <a:ext cx="2117034" cy="2136910"/>
            <a:chOff x="-818761" y="-955848"/>
            <a:chExt cx="2117034" cy="2136910"/>
          </a:xfrm>
        </p:grpSpPr>
        <p:sp>
          <p:nvSpPr>
            <p:cNvPr id="53" name="직사각형 52"/>
            <p:cNvSpPr/>
            <p:nvPr/>
          </p:nvSpPr>
          <p:spPr>
            <a:xfrm>
              <a:off x="-818761" y="-945910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-818761" y="455507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-113083" y="-230294"/>
              <a:ext cx="705678" cy="705678"/>
            </a:xfrm>
            <a:prstGeom prst="rect">
              <a:avLst/>
            </a:prstGeom>
            <a:solidFill>
              <a:srgbClr val="F8BB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592595" y="-955848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579451" y="475384"/>
              <a:ext cx="705678" cy="705678"/>
            </a:xfrm>
            <a:prstGeom prst="rect">
              <a:avLst/>
            </a:prstGeom>
            <a:solidFill>
              <a:srgbClr val="6AC3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cxnSp>
        <p:nvCxnSpPr>
          <p:cNvPr id="21" name="직선 연결선 20"/>
          <p:cNvCxnSpPr/>
          <p:nvPr/>
        </p:nvCxnSpPr>
        <p:spPr>
          <a:xfrm>
            <a:off x="1285126" y="1227328"/>
            <a:ext cx="10425374" cy="0"/>
          </a:xfrm>
          <a:prstGeom prst="line">
            <a:avLst/>
          </a:prstGeom>
          <a:ln w="47625">
            <a:solidFill>
              <a:srgbClr val="F8BB62"/>
            </a:solidFill>
            <a:headEnd w="sm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298273" y="581526"/>
            <a:ext cx="4907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solidFill>
                  <a:schemeClr val="tx1">
                    <a:alpha val="70000"/>
                  </a:schemeClr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시스템 구성도</a:t>
            </a:r>
            <a:endParaRPr lang="ko-KR" altLang="en-US" sz="3200" b="1" dirty="0">
              <a:solidFill>
                <a:schemeClr val="tx1">
                  <a:alpha val="70000"/>
                </a:schemeClr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23" name="Picture 2" descr="http://www.kpu.ac.kr/front/images/stockpile/ai/2-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73" t="34677" r="9344" b="17507"/>
          <a:stretch/>
        </p:blipFill>
        <p:spPr bwMode="auto">
          <a:xfrm>
            <a:off x="8769625" y="724244"/>
            <a:ext cx="2760095" cy="452284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모서리가 둥근 직사각형 34"/>
          <p:cNvSpPr/>
          <p:nvPr/>
        </p:nvSpPr>
        <p:spPr>
          <a:xfrm>
            <a:off x="886240" y="1786925"/>
            <a:ext cx="3793986" cy="4967836"/>
          </a:xfrm>
          <a:prstGeom prst="roundRect">
            <a:avLst/>
          </a:prstGeom>
          <a:noFill/>
          <a:ln w="57150">
            <a:solidFill>
              <a:srgbClr val="6AC3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5630216" y="5106919"/>
            <a:ext cx="3096037" cy="1366473"/>
            <a:chOff x="6205553" y="4503385"/>
            <a:chExt cx="3096037" cy="1976284"/>
          </a:xfrm>
        </p:grpSpPr>
        <p:grpSp>
          <p:nvGrpSpPr>
            <p:cNvPr id="3" name="그룹 2"/>
            <p:cNvGrpSpPr/>
            <p:nvPr/>
          </p:nvGrpSpPr>
          <p:grpSpPr>
            <a:xfrm>
              <a:off x="6205553" y="4503385"/>
              <a:ext cx="3096037" cy="1976284"/>
              <a:chOff x="5043948" y="4055806"/>
              <a:chExt cx="3725677" cy="1976284"/>
            </a:xfrm>
          </p:grpSpPr>
          <p:sp>
            <p:nvSpPr>
              <p:cNvPr id="2" name="모서리가 둥근 직사각형 1"/>
              <p:cNvSpPr/>
              <p:nvPr/>
            </p:nvSpPr>
            <p:spPr>
              <a:xfrm>
                <a:off x="5043948" y="4055806"/>
                <a:ext cx="3725677" cy="1976284"/>
              </a:xfrm>
              <a:prstGeom prst="roundRect">
                <a:avLst/>
              </a:prstGeom>
              <a:solidFill>
                <a:srgbClr val="F8BB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모서리가 둥근 직사각형 23"/>
              <p:cNvSpPr/>
              <p:nvPr/>
            </p:nvSpPr>
            <p:spPr>
              <a:xfrm>
                <a:off x="5235677" y="4660490"/>
                <a:ext cx="3342218" cy="110612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" name="TextBox 3"/>
            <p:cNvSpPr txBox="1"/>
            <p:nvPr/>
          </p:nvSpPr>
          <p:spPr>
            <a:xfrm>
              <a:off x="6496845" y="4605672"/>
              <a:ext cx="2513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 smtClean="0"/>
                <a:t>Vuforia</a:t>
              </a:r>
              <a:endParaRPr lang="ko-KR" altLang="en-US" sz="2000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6513043" y="5397921"/>
              <a:ext cx="25134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 smtClean="0"/>
                <a:t>마커</a:t>
              </a:r>
              <a:r>
                <a:rPr lang="ko-KR" altLang="en-US" b="1" dirty="0" smtClean="0"/>
                <a:t> 이미지 전송</a:t>
              </a:r>
              <a:endParaRPr lang="ko-KR" altLang="en-US" b="1" dirty="0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1285126" y="4592812"/>
            <a:ext cx="3096037" cy="1976284"/>
            <a:chOff x="6205553" y="4503385"/>
            <a:chExt cx="3096037" cy="1976284"/>
          </a:xfrm>
        </p:grpSpPr>
        <p:grpSp>
          <p:nvGrpSpPr>
            <p:cNvPr id="43" name="그룹 42"/>
            <p:cNvGrpSpPr/>
            <p:nvPr/>
          </p:nvGrpSpPr>
          <p:grpSpPr>
            <a:xfrm>
              <a:off x="6205553" y="4503385"/>
              <a:ext cx="3096037" cy="1976284"/>
              <a:chOff x="5043948" y="4055806"/>
              <a:chExt cx="3725677" cy="1976284"/>
            </a:xfrm>
          </p:grpSpPr>
          <p:sp>
            <p:nvSpPr>
              <p:cNvPr id="46" name="모서리가 둥근 직사각형 45"/>
              <p:cNvSpPr/>
              <p:nvPr/>
            </p:nvSpPr>
            <p:spPr>
              <a:xfrm>
                <a:off x="5043948" y="4055806"/>
                <a:ext cx="3725677" cy="1976284"/>
              </a:xfrm>
              <a:prstGeom prst="roundRect">
                <a:avLst/>
              </a:prstGeom>
              <a:solidFill>
                <a:srgbClr val="F8BB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7" name="모서리가 둥근 직사각형 46"/>
              <p:cNvSpPr/>
              <p:nvPr/>
            </p:nvSpPr>
            <p:spPr>
              <a:xfrm>
                <a:off x="5235677" y="4660490"/>
                <a:ext cx="3342218" cy="110612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6446934" y="4592812"/>
              <a:ext cx="2513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err="1" smtClean="0"/>
                <a:t>Vuforia</a:t>
              </a:r>
              <a:r>
                <a:rPr lang="en-US" altLang="ko-KR" sz="2000" b="1" dirty="0" smtClean="0"/>
                <a:t> Engine</a:t>
              </a:r>
              <a:endParaRPr lang="ko-KR" altLang="en-US" sz="2000" b="1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6496845" y="5330110"/>
              <a:ext cx="25134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err="1" smtClean="0"/>
                <a:t>마커이미지</a:t>
              </a:r>
              <a:r>
                <a:rPr lang="ko-KR" altLang="en-US" b="1" dirty="0" smtClean="0"/>
                <a:t> 인식</a:t>
              </a:r>
              <a:endParaRPr lang="en-US" altLang="ko-KR" b="1" dirty="0" smtClean="0"/>
            </a:p>
            <a:p>
              <a:pPr algn="ctr"/>
              <a:r>
                <a:rPr lang="ko-KR" altLang="en-US" b="1" dirty="0" smtClean="0"/>
                <a:t>가구 </a:t>
              </a:r>
              <a:r>
                <a:rPr lang="ko-KR" altLang="en-US" b="1" dirty="0"/>
                <a:t>측</a:t>
              </a:r>
              <a:r>
                <a:rPr lang="ko-KR" altLang="en-US" b="1" dirty="0" smtClean="0"/>
                <a:t>정 도구 생성</a:t>
              </a:r>
              <a:endParaRPr lang="ko-KR" altLang="en-US" b="1" dirty="0"/>
            </a:p>
          </p:txBody>
        </p:sp>
      </p:grpSp>
      <p:grpSp>
        <p:nvGrpSpPr>
          <p:cNvPr id="48" name="그룹 47"/>
          <p:cNvGrpSpPr/>
          <p:nvPr/>
        </p:nvGrpSpPr>
        <p:grpSpPr>
          <a:xfrm>
            <a:off x="1235214" y="2414454"/>
            <a:ext cx="3096037" cy="1976284"/>
            <a:chOff x="6205553" y="4503385"/>
            <a:chExt cx="3096037" cy="1976284"/>
          </a:xfrm>
        </p:grpSpPr>
        <p:grpSp>
          <p:nvGrpSpPr>
            <p:cNvPr id="49" name="그룹 48"/>
            <p:cNvGrpSpPr/>
            <p:nvPr/>
          </p:nvGrpSpPr>
          <p:grpSpPr>
            <a:xfrm>
              <a:off x="6205553" y="4503385"/>
              <a:ext cx="3096037" cy="1976284"/>
              <a:chOff x="5043948" y="4055806"/>
              <a:chExt cx="3725677" cy="1976284"/>
            </a:xfrm>
          </p:grpSpPr>
          <p:sp>
            <p:nvSpPr>
              <p:cNvPr id="59" name="모서리가 둥근 직사각형 58"/>
              <p:cNvSpPr/>
              <p:nvPr/>
            </p:nvSpPr>
            <p:spPr>
              <a:xfrm>
                <a:off x="5043948" y="4055806"/>
                <a:ext cx="3725677" cy="1976284"/>
              </a:xfrm>
              <a:prstGeom prst="roundRect">
                <a:avLst/>
              </a:prstGeom>
              <a:solidFill>
                <a:srgbClr val="F8BB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0" name="모서리가 둥근 직사각형 59"/>
              <p:cNvSpPr/>
              <p:nvPr/>
            </p:nvSpPr>
            <p:spPr>
              <a:xfrm>
                <a:off x="5235677" y="4660490"/>
                <a:ext cx="3342218" cy="110612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6446934" y="4592812"/>
              <a:ext cx="2513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smtClean="0"/>
                <a:t>App(User)</a:t>
              </a:r>
              <a:endParaRPr lang="ko-KR" altLang="en-US" sz="2000" b="1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496845" y="5213631"/>
              <a:ext cx="251345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smtClean="0"/>
                <a:t>가구의 </a:t>
              </a:r>
              <a:endParaRPr lang="en-US" altLang="ko-KR" b="1" dirty="0" smtClean="0"/>
            </a:p>
            <a:p>
              <a:pPr algn="ctr"/>
              <a:r>
                <a:rPr lang="ko-KR" altLang="en-US" b="1" dirty="0" smtClean="0"/>
                <a:t>크기 조절과 위치 이동</a:t>
              </a:r>
              <a:endParaRPr lang="en-US" altLang="ko-KR" b="1" dirty="0" smtClean="0"/>
            </a:p>
            <a:p>
              <a:pPr algn="ctr"/>
              <a:r>
                <a:rPr lang="ko-KR" altLang="en-US" b="1" dirty="0" smtClean="0"/>
                <a:t>서버와</a:t>
              </a:r>
              <a:r>
                <a:rPr lang="en-US" altLang="ko-KR" b="1" dirty="0"/>
                <a:t> </a:t>
              </a:r>
              <a:r>
                <a:rPr lang="ko-KR" altLang="en-US" b="1" smtClean="0"/>
                <a:t>가구 객체 공유</a:t>
              </a:r>
              <a:endParaRPr lang="ko-KR" altLang="en-US" b="1" dirty="0"/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1526506" y="1815524"/>
            <a:ext cx="2513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rgbClr val="6AC3F0"/>
                </a:solidFill>
              </a:rPr>
              <a:t>Smart device</a:t>
            </a:r>
            <a:endParaRPr lang="ko-KR" altLang="en-US" sz="2000" b="1" dirty="0">
              <a:solidFill>
                <a:srgbClr val="6AC3F0"/>
              </a:solidFill>
            </a:endParaRPr>
          </a:p>
        </p:txBody>
      </p:sp>
      <p:grpSp>
        <p:nvGrpSpPr>
          <p:cNvPr id="63" name="그룹 62"/>
          <p:cNvGrpSpPr/>
          <p:nvPr/>
        </p:nvGrpSpPr>
        <p:grpSpPr>
          <a:xfrm>
            <a:off x="5673588" y="2393629"/>
            <a:ext cx="3096037" cy="1976284"/>
            <a:chOff x="6205553" y="4503385"/>
            <a:chExt cx="3096037" cy="1976284"/>
          </a:xfrm>
        </p:grpSpPr>
        <p:grpSp>
          <p:nvGrpSpPr>
            <p:cNvPr id="64" name="그룹 63"/>
            <p:cNvGrpSpPr/>
            <p:nvPr/>
          </p:nvGrpSpPr>
          <p:grpSpPr>
            <a:xfrm>
              <a:off x="6205553" y="4503385"/>
              <a:ext cx="3096037" cy="1976284"/>
              <a:chOff x="5043948" y="4055806"/>
              <a:chExt cx="3725677" cy="1976284"/>
            </a:xfrm>
          </p:grpSpPr>
          <p:sp>
            <p:nvSpPr>
              <p:cNvPr id="67" name="모서리가 둥근 직사각형 66"/>
              <p:cNvSpPr/>
              <p:nvPr/>
            </p:nvSpPr>
            <p:spPr>
              <a:xfrm>
                <a:off x="5043948" y="4055806"/>
                <a:ext cx="3725677" cy="1976284"/>
              </a:xfrm>
              <a:prstGeom prst="roundRect">
                <a:avLst/>
              </a:prstGeom>
              <a:solidFill>
                <a:srgbClr val="F8BB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8" name="모서리가 둥근 직사각형 67"/>
              <p:cNvSpPr/>
              <p:nvPr/>
            </p:nvSpPr>
            <p:spPr>
              <a:xfrm>
                <a:off x="5235677" y="4660490"/>
                <a:ext cx="3342218" cy="1106129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5" name="TextBox 64"/>
            <p:cNvSpPr txBox="1"/>
            <p:nvPr/>
          </p:nvSpPr>
          <p:spPr>
            <a:xfrm>
              <a:off x="6446934" y="4592812"/>
              <a:ext cx="251345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 smtClean="0"/>
                <a:t>Server</a:t>
              </a:r>
              <a:endParaRPr lang="ko-KR" altLang="en-US" sz="2000" b="1" dirty="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469671" y="5484013"/>
              <a:ext cx="25134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b="1" dirty="0" smtClean="0"/>
                <a:t>가구의 크기 공유</a:t>
              </a:r>
              <a:endParaRPr lang="en-US" altLang="ko-KR" b="1" dirty="0" smtClean="0"/>
            </a:p>
          </p:txBody>
        </p:sp>
      </p:grpSp>
      <p:pic>
        <p:nvPicPr>
          <p:cNvPr id="7" name="그림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437" y="2203780"/>
            <a:ext cx="2067063" cy="2067063"/>
          </a:xfrm>
          <a:prstGeom prst="rect">
            <a:avLst/>
          </a:prstGeom>
        </p:spPr>
      </p:pic>
      <p:pic>
        <p:nvPicPr>
          <p:cNvPr id="69" name="그림 6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304" y="4496906"/>
            <a:ext cx="2067063" cy="2067063"/>
          </a:xfrm>
          <a:prstGeom prst="rect">
            <a:avLst/>
          </a:prstGeom>
        </p:spPr>
      </p:pic>
      <p:sp>
        <p:nvSpPr>
          <p:cNvPr id="70" name="TextBox 69"/>
          <p:cNvSpPr txBox="1"/>
          <p:nvPr/>
        </p:nvSpPr>
        <p:spPr>
          <a:xfrm>
            <a:off x="9381109" y="5209737"/>
            <a:ext cx="2513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err="1" smtClean="0"/>
              <a:t>Vuforia</a:t>
            </a:r>
            <a:endParaRPr lang="en-US" altLang="ko-KR" b="1" dirty="0" smtClean="0"/>
          </a:p>
          <a:p>
            <a:pPr algn="ctr"/>
            <a:r>
              <a:rPr lang="en-US" altLang="ko-KR" b="1" dirty="0" smtClean="0"/>
              <a:t>Cloud</a:t>
            </a:r>
          </a:p>
          <a:p>
            <a:pPr algn="ctr"/>
            <a:r>
              <a:rPr lang="en-US" altLang="ko-KR" b="1" dirty="0" smtClean="0"/>
              <a:t>Server</a:t>
            </a:r>
            <a:endParaRPr lang="ko-KR" altLang="en-US" b="1" dirty="0"/>
          </a:p>
        </p:txBody>
      </p:sp>
      <p:sp>
        <p:nvSpPr>
          <p:cNvPr id="71" name="TextBox 70"/>
          <p:cNvSpPr txBox="1"/>
          <p:nvPr/>
        </p:nvSpPr>
        <p:spPr>
          <a:xfrm>
            <a:off x="9420242" y="6226388"/>
            <a:ext cx="2513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/>
              <a:t>마커</a:t>
            </a:r>
            <a:r>
              <a:rPr lang="ko-KR" altLang="en-US" b="1" dirty="0" smtClean="0"/>
              <a:t> 이미지 저장</a:t>
            </a:r>
            <a:endParaRPr lang="en-US" altLang="ko-KR" b="1" dirty="0" smtClean="0"/>
          </a:p>
        </p:txBody>
      </p:sp>
      <p:sp>
        <p:nvSpPr>
          <p:cNvPr id="72" name="TextBox 71"/>
          <p:cNvSpPr txBox="1"/>
          <p:nvPr/>
        </p:nvSpPr>
        <p:spPr>
          <a:xfrm>
            <a:off x="9381109" y="2903991"/>
            <a:ext cx="2513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/>
              <a:t>Firebase</a:t>
            </a:r>
          </a:p>
          <a:p>
            <a:pPr algn="ctr"/>
            <a:endParaRPr lang="ko-KR" altLang="en-US" b="1" dirty="0"/>
          </a:p>
        </p:txBody>
      </p:sp>
      <p:sp>
        <p:nvSpPr>
          <p:cNvPr id="73" name="TextBox 72"/>
          <p:cNvSpPr txBox="1"/>
          <p:nvPr/>
        </p:nvSpPr>
        <p:spPr>
          <a:xfrm>
            <a:off x="9420242" y="3733698"/>
            <a:ext cx="2513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/>
              <a:t>가구 데이터 저장</a:t>
            </a:r>
            <a:endParaRPr lang="ko-KR" altLang="en-US" b="1" dirty="0"/>
          </a:p>
        </p:txBody>
      </p:sp>
      <p:grpSp>
        <p:nvGrpSpPr>
          <p:cNvPr id="14" name="그룹 13"/>
          <p:cNvGrpSpPr/>
          <p:nvPr/>
        </p:nvGrpSpPr>
        <p:grpSpPr>
          <a:xfrm>
            <a:off x="8912334" y="5658751"/>
            <a:ext cx="507908" cy="271758"/>
            <a:chOff x="8912334" y="5658751"/>
            <a:chExt cx="507908" cy="271758"/>
          </a:xfrm>
        </p:grpSpPr>
        <p:cxnSp>
          <p:nvCxnSpPr>
            <p:cNvPr id="10" name="직선 화살표 연결선 9"/>
            <p:cNvCxnSpPr/>
            <p:nvPr/>
          </p:nvCxnSpPr>
          <p:spPr>
            <a:xfrm flipH="1">
              <a:off x="8917757" y="5658751"/>
              <a:ext cx="463352" cy="0"/>
            </a:xfrm>
            <a:prstGeom prst="straightConnector1">
              <a:avLst/>
            </a:prstGeom>
            <a:ln w="47625">
              <a:solidFill>
                <a:schemeClr val="tx1">
                  <a:lumMod val="85000"/>
                  <a:lumOff val="15000"/>
                </a:schemeClr>
              </a:solidFill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화살표 연결선 73"/>
            <p:cNvCxnSpPr/>
            <p:nvPr/>
          </p:nvCxnSpPr>
          <p:spPr>
            <a:xfrm>
              <a:off x="8912334" y="5930509"/>
              <a:ext cx="507908" cy="0"/>
            </a:xfrm>
            <a:prstGeom prst="straightConnector1">
              <a:avLst/>
            </a:prstGeom>
            <a:ln w="47625">
              <a:solidFill>
                <a:schemeClr val="tx1">
                  <a:lumMod val="85000"/>
                  <a:lumOff val="15000"/>
                </a:schemeClr>
              </a:solidFill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5" name="그룹 74"/>
          <p:cNvGrpSpPr/>
          <p:nvPr/>
        </p:nvGrpSpPr>
        <p:grpSpPr>
          <a:xfrm>
            <a:off x="4849938" y="5614681"/>
            <a:ext cx="507908" cy="271758"/>
            <a:chOff x="8912334" y="5658751"/>
            <a:chExt cx="507908" cy="271758"/>
          </a:xfrm>
        </p:grpSpPr>
        <p:cxnSp>
          <p:nvCxnSpPr>
            <p:cNvPr id="76" name="직선 화살표 연결선 75"/>
            <p:cNvCxnSpPr/>
            <p:nvPr/>
          </p:nvCxnSpPr>
          <p:spPr>
            <a:xfrm flipH="1">
              <a:off x="8917757" y="5658751"/>
              <a:ext cx="463352" cy="0"/>
            </a:xfrm>
            <a:prstGeom prst="straightConnector1">
              <a:avLst/>
            </a:prstGeom>
            <a:ln w="47625">
              <a:solidFill>
                <a:schemeClr val="tx1">
                  <a:lumMod val="85000"/>
                  <a:lumOff val="15000"/>
                </a:schemeClr>
              </a:solidFill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직선 화살표 연결선 76"/>
            <p:cNvCxnSpPr/>
            <p:nvPr/>
          </p:nvCxnSpPr>
          <p:spPr>
            <a:xfrm>
              <a:off x="8912334" y="5930509"/>
              <a:ext cx="507908" cy="0"/>
            </a:xfrm>
            <a:prstGeom prst="straightConnector1">
              <a:avLst/>
            </a:prstGeom>
            <a:ln w="47625">
              <a:solidFill>
                <a:schemeClr val="tx1">
                  <a:lumMod val="85000"/>
                  <a:lumOff val="15000"/>
                </a:schemeClr>
              </a:solidFill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그룹 77"/>
          <p:cNvGrpSpPr/>
          <p:nvPr/>
        </p:nvGrpSpPr>
        <p:grpSpPr>
          <a:xfrm>
            <a:off x="4876582" y="3293121"/>
            <a:ext cx="507908" cy="271758"/>
            <a:chOff x="8912334" y="5658751"/>
            <a:chExt cx="507908" cy="271758"/>
          </a:xfrm>
        </p:grpSpPr>
        <p:cxnSp>
          <p:nvCxnSpPr>
            <p:cNvPr id="79" name="직선 화살표 연결선 78"/>
            <p:cNvCxnSpPr/>
            <p:nvPr/>
          </p:nvCxnSpPr>
          <p:spPr>
            <a:xfrm flipH="1">
              <a:off x="8917757" y="5658751"/>
              <a:ext cx="463352" cy="0"/>
            </a:xfrm>
            <a:prstGeom prst="straightConnector1">
              <a:avLst/>
            </a:prstGeom>
            <a:ln w="47625">
              <a:solidFill>
                <a:schemeClr val="tx1">
                  <a:lumMod val="85000"/>
                  <a:lumOff val="15000"/>
                </a:schemeClr>
              </a:solidFill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직선 화살표 연결선 79"/>
            <p:cNvCxnSpPr/>
            <p:nvPr/>
          </p:nvCxnSpPr>
          <p:spPr>
            <a:xfrm>
              <a:off x="8912334" y="5930509"/>
              <a:ext cx="507908" cy="0"/>
            </a:xfrm>
            <a:prstGeom prst="straightConnector1">
              <a:avLst/>
            </a:prstGeom>
            <a:ln w="47625">
              <a:solidFill>
                <a:schemeClr val="tx1">
                  <a:lumMod val="85000"/>
                  <a:lumOff val="15000"/>
                </a:schemeClr>
              </a:solidFill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그룹 80"/>
          <p:cNvGrpSpPr/>
          <p:nvPr/>
        </p:nvGrpSpPr>
        <p:grpSpPr>
          <a:xfrm>
            <a:off x="8932658" y="3200976"/>
            <a:ext cx="507908" cy="271758"/>
            <a:chOff x="8912334" y="5658751"/>
            <a:chExt cx="507908" cy="271758"/>
          </a:xfrm>
        </p:grpSpPr>
        <p:cxnSp>
          <p:nvCxnSpPr>
            <p:cNvPr id="82" name="직선 화살표 연결선 81"/>
            <p:cNvCxnSpPr/>
            <p:nvPr/>
          </p:nvCxnSpPr>
          <p:spPr>
            <a:xfrm flipH="1">
              <a:off x="8917757" y="5658751"/>
              <a:ext cx="463352" cy="0"/>
            </a:xfrm>
            <a:prstGeom prst="straightConnector1">
              <a:avLst/>
            </a:prstGeom>
            <a:ln w="47625">
              <a:solidFill>
                <a:schemeClr val="tx1">
                  <a:lumMod val="85000"/>
                  <a:lumOff val="15000"/>
                </a:schemeClr>
              </a:solidFill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직선 화살표 연결선 82"/>
            <p:cNvCxnSpPr/>
            <p:nvPr/>
          </p:nvCxnSpPr>
          <p:spPr>
            <a:xfrm>
              <a:off x="8912334" y="5930509"/>
              <a:ext cx="507908" cy="0"/>
            </a:xfrm>
            <a:prstGeom prst="straightConnector1">
              <a:avLst/>
            </a:prstGeom>
            <a:ln w="47625">
              <a:solidFill>
                <a:schemeClr val="tx1">
                  <a:lumMod val="85000"/>
                  <a:lumOff val="15000"/>
                </a:schemeClr>
              </a:solidFill>
              <a:headEnd type="none" w="lg" len="lg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TextBox 4"/>
          <p:cNvSpPr txBox="1"/>
          <p:nvPr/>
        </p:nvSpPr>
        <p:spPr>
          <a:xfrm>
            <a:off x="8752914" y="5293103"/>
            <a:ext cx="98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Marker</a:t>
            </a:r>
            <a:endParaRPr lang="ko-KR" alt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4668076" y="5220519"/>
            <a:ext cx="98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Marker</a:t>
            </a:r>
            <a:endParaRPr lang="ko-KR" alt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4679754" y="2882968"/>
            <a:ext cx="98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Object</a:t>
            </a:r>
            <a:endParaRPr lang="ko-KR" alt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8760446" y="2813285"/>
            <a:ext cx="985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Object</a:t>
            </a:r>
            <a:endParaRPr lang="ko-KR" altLang="en-US" dirty="0"/>
          </a:p>
        </p:txBody>
      </p:sp>
      <p:cxnSp>
        <p:nvCxnSpPr>
          <p:cNvPr id="9" name="직선 연결선 8"/>
          <p:cNvCxnSpPr/>
          <p:nvPr/>
        </p:nvCxnSpPr>
        <p:spPr>
          <a:xfrm>
            <a:off x="592595" y="4468946"/>
            <a:ext cx="11301966" cy="0"/>
          </a:xfrm>
          <a:prstGeom prst="line">
            <a:avLst/>
          </a:prstGeom>
          <a:ln w="41275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989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823</TotalTime>
  <Words>607</Words>
  <Application>Microsoft Office PowerPoint</Application>
  <PresentationFormat>와이드스크린</PresentationFormat>
  <Paragraphs>215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HY강B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jihun Jeong</dc:creator>
  <cp:lastModifiedBy>jihun Jeong</cp:lastModifiedBy>
  <cp:revision>100</cp:revision>
  <dcterms:created xsi:type="dcterms:W3CDTF">2016-12-04T08:54:33Z</dcterms:created>
  <dcterms:modified xsi:type="dcterms:W3CDTF">2016-12-18T04:48:57Z</dcterms:modified>
</cp:coreProperties>
</file>

<file path=docProps/thumbnail.jpeg>
</file>